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340" r:id="rId2"/>
    <p:sldId id="341" r:id="rId3"/>
    <p:sldId id="344" r:id="rId4"/>
    <p:sldId id="345" r:id="rId5"/>
    <p:sldId id="361"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10" r:id="rId2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340"/>
            <p14:sldId id="341"/>
            <p14:sldId id="344"/>
            <p14:sldId id="345"/>
            <p14:sldId id="361"/>
            <p14:sldId id="347"/>
            <p14:sldId id="348"/>
            <p14:sldId id="349"/>
            <p14:sldId id="350"/>
            <p14:sldId id="351"/>
            <p14:sldId id="352"/>
            <p14:sldId id="353"/>
            <p14:sldId id="354"/>
            <p14:sldId id="355"/>
            <p14:sldId id="356"/>
            <p14:sldId id="357"/>
            <p14:sldId id="358"/>
            <p14:sldId id="359"/>
            <p14:sldId id="360"/>
            <p14:sldId id="31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2" autoAdjust="0"/>
    <p:restoredTop sz="81144" autoAdjust="0"/>
  </p:normalViewPr>
  <p:slideViewPr>
    <p:cSldViewPr>
      <p:cViewPr varScale="1">
        <p:scale>
          <a:sx n="74" d="100"/>
          <a:sy n="74" d="100"/>
        </p:scale>
        <p:origin x="-6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6390"/>
    </p:cViewPr>
  </p:sorterViewPr>
  <p:notesViewPr>
    <p:cSldViewPr>
      <p:cViewPr varScale="1">
        <p:scale>
          <a:sx n="54" d="100"/>
          <a:sy n="54" d="100"/>
        </p:scale>
        <p:origin x="-2832" y="-108"/>
      </p:cViewPr>
      <p:guideLst>
        <p:guide orient="horz" pos="2880"/>
        <p:guide orient="horz" pos="2949"/>
        <p:guide pos="2160"/>
        <p:guide pos="222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D83FDC75-7F73-4A4A-A77C-09AADF00E0EA}" type="datetimeFigureOut">
              <a:rPr lang="en-US" smtClean="0"/>
              <a:pPr/>
              <a:t>11/18/18</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396536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8AEF76B-3757-4A0B-AF93-28494465C1DD}" type="datetimeFigureOut">
              <a:rPr lang="en-US" smtClean="0"/>
              <a:pPr/>
              <a:t>11/18/18</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59739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presentation is designed to be flexible in the age range</a:t>
            </a:r>
            <a:r>
              <a:rPr lang="en-US" baseline="0" dirty="0"/>
              <a:t> targeted audience</a:t>
            </a:r>
            <a:r>
              <a:rPr lang="en-US" dirty="0"/>
              <a:t> and Instructors</a:t>
            </a:r>
            <a:r>
              <a:rPr lang="en-US" baseline="0" dirty="0"/>
              <a:t> are expected to tailor the presentation to the age appropriateness of students. Use of the Instructor Activities document that accompanies this presentation will help the Instructor build a lesson plan that includes activities to reinforce this presentation. The goal of inclusion of activities is to reinforce the learning objectives presented in this module.</a:t>
            </a:r>
          </a:p>
          <a:p>
            <a:endParaRPr lang="en-US" baseline="0"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30052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Planning your trip</a:t>
            </a:r>
          </a:p>
          <a:p>
            <a:endParaRPr lang="en-US" dirty="0"/>
          </a:p>
          <a:p>
            <a:r>
              <a:rPr lang="en-US" dirty="0"/>
              <a:t>Always tell someone where you are going</a:t>
            </a:r>
            <a:r>
              <a:rPr lang="en-US" baseline="0" dirty="0"/>
              <a:t>– don’t go farther than you should.  It is important that your family always lets a friend or neighbor know where you are going, and when you expect to be home.  </a:t>
            </a:r>
          </a:p>
          <a:p>
            <a:endParaRPr lang="en-US" baseline="0" dirty="0"/>
          </a:p>
        </p:txBody>
      </p:sp>
      <p:sp>
        <p:nvSpPr>
          <p:cNvPr id="4" name="Slide Number Placeholder 3"/>
          <p:cNvSpPr>
            <a:spLocks noGrp="1"/>
          </p:cNvSpPr>
          <p:nvPr>
            <p:ph type="sldNum" sz="quarter" idx="10"/>
          </p:nvPr>
        </p:nvSpPr>
        <p:spPr/>
        <p:txBody>
          <a:bodyPr/>
          <a:lstStyle/>
          <a:p>
            <a:fld id="{1654D227-7A6B-4077-B0D3-D1907773D9ED}" type="slidenum">
              <a:rPr lang="en-US" smtClean="0"/>
              <a:t>10</a:t>
            </a:fld>
            <a:endParaRPr lang="en-US" dirty="0"/>
          </a:p>
        </p:txBody>
      </p:sp>
    </p:spTree>
    <p:extLst>
      <p:ext uri="{BB962C8B-B14F-4D97-AF65-F5344CB8AC3E}">
        <p14:creationId xmlns:p14="http://schemas.microsoft.com/office/powerpoint/2010/main" val="330752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Tx/>
              <a:buNone/>
            </a:pPr>
            <a:r>
              <a:rPr lang="en-US" b="1" dirty="0"/>
              <a:t>Never </a:t>
            </a:r>
            <a:r>
              <a:rPr lang="en-US" b="1" baseline="0" dirty="0"/>
              <a:t>go farther than you should.</a:t>
            </a:r>
          </a:p>
          <a:p>
            <a:endParaRPr lang="en-US" baseline="0" dirty="0"/>
          </a:p>
          <a:p>
            <a:r>
              <a:rPr lang="en-US" b="1" dirty="0"/>
              <a:t>Check for weather and water conditions</a:t>
            </a:r>
          </a:p>
          <a:p>
            <a:r>
              <a:rPr lang="en-US" dirty="0"/>
              <a:t>* Learn about local hazards</a:t>
            </a:r>
          </a:p>
          <a:p>
            <a:r>
              <a:rPr lang="en-US" dirty="0"/>
              <a:t>* Learn about access points</a:t>
            </a:r>
          </a:p>
          <a:p>
            <a:r>
              <a:rPr lang="en-US" dirty="0"/>
              <a:t>* Have a back up plan		</a:t>
            </a:r>
          </a:p>
          <a:p>
            <a:r>
              <a:rPr lang="en-US" dirty="0"/>
              <a:t>* Develop and file an appropriate float plan for your trip, describing your route and access points, length of trip, number of people and boats on the trip, when you would be overdue, and what to do if you are overdue.  </a:t>
            </a:r>
          </a:p>
          <a:p>
            <a:endParaRPr lang="en-US" dirty="0"/>
          </a:p>
          <a:p>
            <a:r>
              <a:rPr lang="en-US" b="1" dirty="0"/>
              <a:t>Equipment</a:t>
            </a:r>
          </a:p>
          <a:p>
            <a:r>
              <a:rPr lang="en-US" dirty="0"/>
              <a:t>* Make sure you have appropriate equipment for your type of boat and the area you plan to paddle</a:t>
            </a:r>
          </a:p>
          <a:p>
            <a:r>
              <a:rPr lang="en-US" dirty="0"/>
              <a:t>* Make sure your equipment is in good working order before you head out</a:t>
            </a:r>
          </a:p>
          <a:p>
            <a:r>
              <a:rPr lang="en-US" dirty="0"/>
              <a:t>* Stow the equipment properly; plan for a capsize</a:t>
            </a:r>
          </a:p>
          <a:p>
            <a:r>
              <a:rPr lang="en-US" dirty="0"/>
              <a:t>* Make sure you have appropriate charts, maps and directions</a:t>
            </a:r>
          </a:p>
          <a:p>
            <a:endParaRPr lang="en-US" dirty="0"/>
          </a:p>
          <a:p>
            <a:r>
              <a:rPr lang="en-US" b="1" dirty="0"/>
              <a:t>Group</a:t>
            </a:r>
          </a:p>
          <a:p>
            <a:r>
              <a:rPr lang="en-US" dirty="0"/>
              <a:t>* Paddling with a group is safer (3 people / two boat minimum)</a:t>
            </a:r>
          </a:p>
          <a:p>
            <a:pPr marL="0" indent="0">
              <a:buFontTx/>
              <a:buNone/>
            </a:pPr>
            <a:r>
              <a:rPr lang="en-US" dirty="0"/>
              <a:t>* Ensure each group member has appropriate knowledge, skills and equipment for the trip</a:t>
            </a:r>
          </a:p>
          <a:p>
            <a:pPr marL="176131" indent="-176131">
              <a:buFontTx/>
              <a:buChar char="•"/>
            </a:pPr>
            <a:endParaRPr lang="en-US" dirty="0"/>
          </a:p>
          <a:p>
            <a:pPr marL="0" indent="0" defTabSz="939363">
              <a:buFontTx/>
              <a:buNone/>
              <a:defRPr/>
            </a:pPr>
            <a:r>
              <a:rPr lang="en-US" b="1" i="1" dirty="0">
                <a:solidFill>
                  <a:srgbClr val="FF0000"/>
                </a:solidFill>
              </a:rPr>
              <a:t>Instructors Should Adapt These Comments to Fit the Age-Appropriateness of Their Students.</a:t>
            </a:r>
          </a:p>
          <a:p>
            <a:pPr marL="0" indent="0" defTabSz="939363">
              <a:buFontTx/>
              <a:buNone/>
              <a:defRPr/>
            </a:pPr>
            <a:r>
              <a:rPr lang="en-US" b="1" i="1" dirty="0" smtClean="0">
                <a:solidFill>
                  <a:srgbClr val="FF0000"/>
                </a:solidFill>
              </a:rPr>
              <a:t>We</a:t>
            </a:r>
            <a:r>
              <a:rPr lang="en-US" b="1" i="1" baseline="0" dirty="0" smtClean="0">
                <a:solidFill>
                  <a:srgbClr val="FF0000"/>
                </a:solidFill>
              </a:rPr>
              <a:t> </a:t>
            </a:r>
            <a:r>
              <a:rPr lang="en-US" b="1" i="0" dirty="0" smtClean="0">
                <a:solidFill>
                  <a:srgbClr val="FF0000"/>
                </a:solidFill>
              </a:rPr>
              <a:t>cannot </a:t>
            </a:r>
            <a:r>
              <a:rPr lang="en-US" b="1" i="0" dirty="0">
                <a:solidFill>
                  <a:srgbClr val="FF0000"/>
                </a:solidFill>
              </a:rPr>
              <a:t>over emphasize the importance of paddling in a group.  If an accident happens, groups of one person are a tragedy; groups of two provide a witness; groups of three or four or more have a chance at a rescue. </a:t>
            </a:r>
            <a:r>
              <a:rPr lang="en-US" b="1" i="0" dirty="0" smtClean="0">
                <a:solidFill>
                  <a:srgbClr val="FF0000"/>
                </a:solidFill>
              </a:rPr>
              <a:t> </a:t>
            </a:r>
            <a:endParaRPr lang="en-US" b="1" i="0" dirty="0">
              <a:solidFill>
                <a:srgbClr val="FF0000"/>
              </a:solidFill>
            </a:endParaRPr>
          </a:p>
          <a:p>
            <a:pPr marL="176131" indent="-176131">
              <a:buFontTx/>
              <a:buChar char="•"/>
            </a:pP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11</a:t>
            </a:fld>
            <a:endParaRPr lang="en-US" dirty="0"/>
          </a:p>
        </p:txBody>
      </p:sp>
    </p:spTree>
    <p:extLst>
      <p:ext uri="{BB962C8B-B14F-4D97-AF65-F5344CB8AC3E}">
        <p14:creationId xmlns:p14="http://schemas.microsoft.com/office/powerpoint/2010/main" val="418086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FF0000"/>
                </a:solidFill>
              </a:rPr>
              <a:t>***Instructors Should Adapt These Comments to Fit the Age-Appropriateness of Their Students***</a:t>
            </a:r>
            <a:endParaRPr lang="en-US" b="1" dirty="0"/>
          </a:p>
          <a:p>
            <a:endParaRPr lang="en-US" b="1" dirty="0"/>
          </a:p>
          <a:p>
            <a:r>
              <a:rPr lang="en-US" b="1" dirty="0"/>
              <a:t>On the water</a:t>
            </a:r>
          </a:p>
          <a:p>
            <a:endParaRPr lang="en-US" dirty="0"/>
          </a:p>
          <a:p>
            <a:r>
              <a:rPr lang="en-US" b="1" dirty="0"/>
              <a:t>Boarding, exiting and moving about the boat</a:t>
            </a:r>
          </a:p>
          <a:p>
            <a:r>
              <a:rPr lang="en-US" dirty="0"/>
              <a:t>* Put</a:t>
            </a:r>
            <a:r>
              <a:rPr lang="en-US" baseline="0" dirty="0"/>
              <a:t> on</a:t>
            </a:r>
            <a:r>
              <a:rPr lang="en-US" dirty="0"/>
              <a:t> your life jacket before boarding, and keep it on all the time during the paddling trip</a:t>
            </a:r>
          </a:p>
          <a:p>
            <a:r>
              <a:rPr lang="en-US" dirty="0"/>
              <a:t>* When boarding or exiting a boat, keep weight low, and move slowly to reduce the risk of capsize</a:t>
            </a:r>
          </a:p>
          <a:p>
            <a:r>
              <a:rPr lang="en-US" dirty="0"/>
              <a:t>* Maintain at least 3 points of contact when boarding, exiting, or moving about the boat</a:t>
            </a:r>
          </a:p>
          <a:p>
            <a:r>
              <a:rPr lang="en-US" dirty="0"/>
              <a:t>* Avoid switching positions once away from shore.  If you do move, use good principles (such as moving one person at a time, moving slowly, moving along the centerline and maintaining a low center of gravity).</a:t>
            </a:r>
          </a:p>
          <a:p>
            <a:r>
              <a:rPr lang="en-US" dirty="0"/>
              <a:t>* Avoid sudden movements in the boat</a:t>
            </a:r>
          </a:p>
          <a:p>
            <a:endParaRPr lang="en-US" dirty="0"/>
          </a:p>
          <a:p>
            <a:r>
              <a:rPr lang="en-US" b="1" dirty="0"/>
              <a:t>Paddling</a:t>
            </a:r>
          </a:p>
          <a:p>
            <a:pPr marL="176131" indent="-176131">
              <a:buFontTx/>
              <a:buChar char="•"/>
            </a:pPr>
            <a:r>
              <a:rPr lang="en-US" dirty="0"/>
              <a:t>Paddling in groups of three or more is generally safer</a:t>
            </a:r>
          </a:p>
          <a:p>
            <a:r>
              <a:rPr lang="en-US" dirty="0"/>
              <a:t>* Boat politely – look out for yourself and everyone else on the water</a:t>
            </a:r>
          </a:p>
          <a:p>
            <a:r>
              <a:rPr lang="en-US" dirty="0"/>
              <a:t>* Boat conservatively – stay within your skill level</a:t>
            </a:r>
          </a:p>
          <a:p>
            <a:r>
              <a:rPr lang="en-US" dirty="0"/>
              <a:t>* Hands-on instruction makes paddling safer and more fun</a:t>
            </a:r>
          </a:p>
          <a:p>
            <a:endParaRPr lang="en-US" dirty="0"/>
          </a:p>
          <a:p>
            <a:r>
              <a:rPr lang="en-US" b="1" dirty="0"/>
              <a:t>Other activities</a:t>
            </a:r>
          </a:p>
          <a:p>
            <a:r>
              <a:rPr lang="en-US" dirty="0"/>
              <a:t>* Pets should use properly fitted lifejackets</a:t>
            </a:r>
          </a:p>
          <a:p>
            <a:pPr marL="0" indent="0">
              <a:buFontTx/>
              <a:buNone/>
            </a:pPr>
            <a:r>
              <a:rPr lang="en-US" dirty="0"/>
              <a:t>* Anticipate sudden movements from animals in boats</a:t>
            </a:r>
          </a:p>
          <a:p>
            <a:pPr defTabSz="939363">
              <a:defRPr/>
            </a:pPr>
            <a:endParaRPr lang="en-US" b="1" i="1" dirty="0">
              <a:solidFill>
                <a:srgbClr val="FF0000"/>
              </a:solidFill>
            </a:endParaRPr>
          </a:p>
          <a:p>
            <a:pPr marL="176131" indent="-176131">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12</a:t>
            </a:fld>
            <a:endParaRPr lang="en-US" dirty="0"/>
          </a:p>
        </p:txBody>
      </p:sp>
    </p:spTree>
    <p:extLst>
      <p:ext uri="{BB962C8B-B14F-4D97-AF65-F5344CB8AC3E}">
        <p14:creationId xmlns:p14="http://schemas.microsoft.com/office/powerpoint/2010/main" val="2821009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i="1" dirty="0">
                <a:solidFill>
                  <a:srgbClr val="FF0000"/>
                </a:solidFill>
              </a:rPr>
              <a:t>***Instructors Should Adapt These Comments to Fit the Age-Appropriateness of Their Students.***</a:t>
            </a:r>
            <a:endParaRPr lang="en-US" dirty="0"/>
          </a:p>
          <a:p>
            <a:endParaRPr lang="en-US" dirty="0"/>
          </a:p>
          <a:p>
            <a:r>
              <a:rPr lang="en-US" dirty="0"/>
              <a:t>*Situational awareness is necessary</a:t>
            </a:r>
            <a:r>
              <a:rPr lang="en-US" baseline="0" dirty="0"/>
              <a:t> for safety</a:t>
            </a:r>
          </a:p>
          <a:p>
            <a:r>
              <a:rPr lang="en-US" baseline="0" dirty="0"/>
              <a:t>*Human powered craft are especially vulnerable because they are hard to spot and can be run over by powered vessels, both recreational and </a:t>
            </a:r>
            <a:r>
              <a:rPr lang="en-US" baseline="0" dirty="0" smtClean="0"/>
              <a:t>commercial. </a:t>
            </a:r>
            <a:r>
              <a:rPr lang="en-US" b="1" baseline="0" dirty="0" smtClean="0"/>
              <a:t>Paddle craft are slow, small and hard to see; if power boaters can’t see you, they won’t try to avoid you, so your best approach is to stay away from areas with lots of power boats.  Stay out of channels, stay closer to shores, and paddle in a group so you’re easier to see.</a:t>
            </a:r>
            <a:endParaRPr lang="en-US" baseline="0" dirty="0"/>
          </a:p>
          <a:p>
            <a:r>
              <a:rPr lang="en-US" baseline="0" dirty="0"/>
              <a:t>*The Navigation Rules provide a structured way to learn the relationship between various types of boats and ships. </a:t>
            </a:r>
          </a:p>
          <a:p>
            <a:r>
              <a:rPr lang="en-US" baseline="0" dirty="0"/>
              <a:t>*If paddling on navigable waters be especially aware of other boats and of your, the paddler’s, responsibilities to keep clear.</a:t>
            </a:r>
          </a:p>
          <a:p>
            <a:endParaRPr lang="en-US" b="1" baseline="0" dirty="0"/>
          </a:p>
          <a:p>
            <a:pPr algn="r"/>
            <a:endParaRPr lang="en-US" baseline="0" dirty="0"/>
          </a:p>
          <a:p>
            <a:pPr defTabSz="939363">
              <a:defRPr/>
            </a:pPr>
            <a:endParaRPr lang="en-US" b="1" i="1" dirty="0">
              <a:solidFill>
                <a:srgbClr val="FF0000"/>
              </a:solidFill>
            </a:endParaRPr>
          </a:p>
          <a:p>
            <a:endParaRPr lang="en-US" b="1" baseline="0" dirty="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13</a:t>
            </a:fld>
            <a:endParaRPr lang="en-US" dirty="0"/>
          </a:p>
        </p:txBody>
      </p:sp>
    </p:spTree>
    <p:extLst>
      <p:ext uri="{BB962C8B-B14F-4D97-AF65-F5344CB8AC3E}">
        <p14:creationId xmlns:p14="http://schemas.microsoft.com/office/powerpoint/2010/main" val="349323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i="1" dirty="0">
                <a:solidFill>
                  <a:srgbClr val="FF0000"/>
                </a:solidFill>
              </a:rPr>
              <a:t>***Instructors Should Adapt These Comments to Fit the Age-Appropriateness of Their Students.**</a:t>
            </a:r>
            <a:endParaRPr lang="en-US" b="1" dirty="0"/>
          </a:p>
          <a:p>
            <a:endParaRPr lang="en-US" b="1" dirty="0"/>
          </a:p>
          <a:p>
            <a:r>
              <a:rPr lang="en-US" b="1" dirty="0"/>
              <a:t>Visibility</a:t>
            </a:r>
          </a:p>
          <a:p>
            <a:endParaRPr lang="en-US" dirty="0"/>
          </a:p>
          <a:p>
            <a:r>
              <a:rPr lang="en-US" dirty="0"/>
              <a:t>* Maximize your visibility through color and contrast </a:t>
            </a:r>
          </a:p>
          <a:p>
            <a:r>
              <a:rPr lang="en-US" dirty="0"/>
              <a:t>* Bright clothes, lifejackets and boats are easier to see</a:t>
            </a:r>
          </a:p>
          <a:p>
            <a:r>
              <a:rPr lang="en-US" dirty="0"/>
              <a:t>* Carry a bright white light if there is any chance you may paddle at night</a:t>
            </a:r>
          </a:p>
          <a:p>
            <a:r>
              <a:rPr lang="en-US" dirty="0"/>
              <a:t>* consider carrying bright or reflective flags to increase visibility</a:t>
            </a:r>
          </a:p>
          <a:p>
            <a:pPr marL="171450" indent="-171450">
              <a:buFont typeface="Arial" panose="020B0604020202020204" pitchFamily="34" charset="0"/>
              <a:buChar char="•"/>
            </a:pPr>
            <a:r>
              <a:rPr lang="en-US" dirty="0"/>
              <a:t>Your paddle will glint—that will be the first thing an oncoming boat is likely to see.  Second is the motion of the paddle.  The paddler is </a:t>
            </a:r>
            <a:r>
              <a:rPr lang="en-US" dirty="0" smtClean="0"/>
              <a:t>third.</a:t>
            </a:r>
          </a:p>
          <a:p>
            <a:pPr marL="171450" indent="-171450">
              <a:buFont typeface="Arial" panose="020B0604020202020204" pitchFamily="34" charset="0"/>
              <a:buChar char="•"/>
            </a:pPr>
            <a:r>
              <a:rPr lang="en-US" b="1" dirty="0" smtClean="0"/>
              <a:t>Paddle </a:t>
            </a:r>
            <a:r>
              <a:rPr lang="en-US" b="1" dirty="0"/>
              <a:t>in a group; groups are much easier to see.  Consider a brightly colored paddle blade.  </a:t>
            </a:r>
            <a:r>
              <a:rPr lang="en-US" b="1" dirty="0" smtClean="0"/>
              <a:t>Yellow </a:t>
            </a:r>
            <a:r>
              <a:rPr lang="en-US" b="1" dirty="0"/>
              <a:t>or bright green seem to work best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14</a:t>
            </a:fld>
            <a:endParaRPr lang="en-US" dirty="0"/>
          </a:p>
        </p:txBody>
      </p:sp>
    </p:spTree>
    <p:extLst>
      <p:ext uri="{BB962C8B-B14F-4D97-AF65-F5344CB8AC3E}">
        <p14:creationId xmlns:p14="http://schemas.microsoft.com/office/powerpoint/2010/main" val="3829266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i="1" dirty="0">
                <a:solidFill>
                  <a:srgbClr val="FF0000"/>
                </a:solidFill>
              </a:rPr>
              <a:t>***Instructors Should Adapt These Comments to Fit the Age-Appropriateness of Their Students.***</a:t>
            </a:r>
          </a:p>
          <a:p>
            <a:endParaRPr lang="en-US" dirty="0"/>
          </a:p>
          <a:p>
            <a:pPr defTabSz="939363">
              <a:defRPr/>
            </a:pPr>
            <a:r>
              <a:rPr lang="en-US" baseline="0" dirty="0"/>
              <a:t>SUPs</a:t>
            </a:r>
          </a:p>
          <a:p>
            <a:pPr defTabSz="939363">
              <a:defRPr/>
            </a:pPr>
            <a:endParaRPr lang="en-US" baseline="0" dirty="0"/>
          </a:p>
          <a:p>
            <a:pPr defTabSz="939363">
              <a:defRPr/>
            </a:pPr>
            <a:r>
              <a:rPr lang="en-US" baseline="0" dirty="0"/>
              <a:t>Stand Up Paddleboards-SUPs-are legally considered boats.  </a:t>
            </a:r>
          </a:p>
          <a:p>
            <a:pPr defTabSz="939363">
              <a:defRPr/>
            </a:pPr>
            <a:endParaRPr lang="en-US" baseline="0" dirty="0"/>
          </a:p>
          <a:p>
            <a:pPr defTabSz="939363">
              <a:defRPr/>
            </a:pPr>
            <a:r>
              <a:rPr lang="en-US" baseline="0" dirty="0"/>
              <a:t>The paddler on the left is using a board too </a:t>
            </a:r>
            <a:r>
              <a:rPr lang="en-US" baseline="0" dirty="0" smtClean="0"/>
              <a:t>small.  </a:t>
            </a:r>
            <a:r>
              <a:rPr lang="en-US" baseline="0" dirty="0"/>
              <a:t>He has no (required) life jacket.  Despite the rocky shore, he has no suitable footwear.</a:t>
            </a:r>
          </a:p>
          <a:p>
            <a:pPr defTabSz="939363">
              <a:defRPr/>
            </a:pPr>
            <a:endParaRPr lang="en-US" baseline="0" dirty="0"/>
          </a:p>
          <a:p>
            <a:pPr defTabSz="939363">
              <a:defRPr/>
            </a:pPr>
            <a:r>
              <a:rPr lang="en-US" baseline="0" dirty="0"/>
              <a:t>The woman on the right side has the right size board, is properly wearing an inflatable life jacket, has on suitable footwear, and has a leash that attaches her to the board by way of her right ankle. Ankle leashes are useful, but not for surf, swift </a:t>
            </a:r>
            <a:r>
              <a:rPr lang="en-US" baseline="0" dirty="0" smtClean="0"/>
              <a:t>currents (white water) </a:t>
            </a:r>
            <a:r>
              <a:rPr lang="en-US" baseline="0" dirty="0"/>
              <a:t>or conditions where being tied to the board could prove dangerous—situational decision making applies. </a:t>
            </a:r>
          </a:p>
          <a:p>
            <a:pPr defTabSz="939363">
              <a:defRPr/>
            </a:pPr>
            <a:endParaRPr lang="en-US" baseline="0" dirty="0"/>
          </a:p>
          <a:p>
            <a:pPr defTabSz="939363">
              <a:defRPr/>
            </a:pPr>
            <a:endParaRPr lang="en-US" baseline="0" dirty="0"/>
          </a:p>
        </p:txBody>
      </p:sp>
      <p:sp>
        <p:nvSpPr>
          <p:cNvPr id="4" name="Slide Number Placeholder 3"/>
          <p:cNvSpPr>
            <a:spLocks noGrp="1"/>
          </p:cNvSpPr>
          <p:nvPr>
            <p:ph type="sldNum" sz="quarter" idx="10"/>
          </p:nvPr>
        </p:nvSpPr>
        <p:spPr/>
        <p:txBody>
          <a:bodyPr/>
          <a:lstStyle/>
          <a:p>
            <a:fld id="{1654D227-7A6B-4077-B0D3-D1907773D9ED}" type="slidenum">
              <a:rPr lang="en-US" smtClean="0"/>
              <a:t>15</a:t>
            </a:fld>
            <a:endParaRPr lang="en-US" dirty="0"/>
          </a:p>
        </p:txBody>
      </p:sp>
    </p:spTree>
    <p:extLst>
      <p:ext uri="{BB962C8B-B14F-4D97-AF65-F5344CB8AC3E}">
        <p14:creationId xmlns:p14="http://schemas.microsoft.com/office/powerpoint/2010/main" val="566904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i="1" dirty="0">
                <a:solidFill>
                  <a:srgbClr val="FF0000"/>
                </a:solidFill>
              </a:rPr>
              <a:t>***Instructors Should Adapt These Comments to Fit the Age-Appropriateness of Their Students.***</a:t>
            </a:r>
          </a:p>
          <a:p>
            <a:endParaRPr lang="en-US" dirty="0"/>
          </a:p>
          <a:p>
            <a:r>
              <a:rPr lang="en-US" dirty="0"/>
              <a:t>Top Ten Safety Tips for SUPs (These are more detailed than on the slide: adapt for ages of</a:t>
            </a:r>
            <a:r>
              <a:rPr lang="en-US" baseline="0" dirty="0"/>
              <a:t> students.</a:t>
            </a:r>
            <a:endParaRPr lang="en-US" dirty="0"/>
          </a:p>
          <a:p>
            <a:r>
              <a:rPr lang="en-US" dirty="0"/>
              <a:t>1. Wear a lifejacket and carry a whistle </a:t>
            </a:r>
          </a:p>
          <a:p>
            <a:r>
              <a:rPr lang="en-US" dirty="0"/>
              <a:t>2. Be a competent swimmer </a:t>
            </a:r>
          </a:p>
          <a:p>
            <a:r>
              <a:rPr lang="en-US" dirty="0"/>
              <a:t>3. Know how to self rescue </a:t>
            </a:r>
          </a:p>
          <a:p>
            <a:r>
              <a:rPr lang="en-US" dirty="0"/>
              <a:t>4. Know how to tow another board </a:t>
            </a:r>
          </a:p>
          <a:p>
            <a:r>
              <a:rPr lang="en-US" dirty="0"/>
              <a:t>5. Know the local regulations and navigation rules </a:t>
            </a:r>
          </a:p>
          <a:p>
            <a:r>
              <a:rPr lang="en-US" dirty="0"/>
              <a:t>6. Understand the elements and hazards – winds, tidal ranges, current, terrain </a:t>
            </a:r>
          </a:p>
          <a:p>
            <a:r>
              <a:rPr lang="en-US" dirty="0"/>
              <a:t>7. Know when to wear a leash </a:t>
            </a:r>
          </a:p>
          <a:p>
            <a:r>
              <a:rPr lang="en-US" dirty="0"/>
              <a:t>8. Be defensive – don’t go where you aren’t supposed to be and avoid other swimmers, boaters, paddleboards </a:t>
            </a:r>
          </a:p>
          <a:p>
            <a:r>
              <a:rPr lang="en-US" dirty="0"/>
              <a:t>9. Use proper blade angle to be the most efficient paddle boarder </a:t>
            </a:r>
          </a:p>
          <a:p>
            <a:r>
              <a:rPr lang="en-US" dirty="0"/>
              <a:t>10. Take a safety course - See more at: http://coastguard.dodlive.mil/2012/05/top-10-tips-for-stand-up-paddleboarding/#sthash.YuqM93S4.dpuf </a:t>
            </a:r>
          </a:p>
          <a:p>
            <a:endParaRPr lang="en-US" dirty="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16</a:t>
            </a:fld>
            <a:endParaRPr lang="en-US" dirty="0"/>
          </a:p>
        </p:txBody>
      </p:sp>
    </p:spTree>
    <p:extLst>
      <p:ext uri="{BB962C8B-B14F-4D97-AF65-F5344CB8AC3E}">
        <p14:creationId xmlns:p14="http://schemas.microsoft.com/office/powerpoint/2010/main" val="3481340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i="1" dirty="0">
                <a:solidFill>
                  <a:srgbClr val="FF0000"/>
                </a:solidFill>
              </a:rPr>
              <a:t>***Instructors Should Adapt These Comments to Fit the Age-Appropriateness of Their Students.***</a:t>
            </a:r>
          </a:p>
          <a:p>
            <a:endParaRPr lang="en-US" b="1" dirty="0"/>
          </a:p>
          <a:p>
            <a:r>
              <a:rPr lang="en-US" b="1" dirty="0"/>
              <a:t>There are more tips here than on the slide. Adapt</a:t>
            </a:r>
            <a:r>
              <a:rPr lang="en-US" b="1" baseline="0" dirty="0"/>
              <a:t> as needed for age appropriateness of children.</a:t>
            </a:r>
            <a:endParaRPr lang="en-US" b="1" dirty="0"/>
          </a:p>
          <a:p>
            <a:endParaRPr lang="en-US" dirty="0"/>
          </a:p>
          <a:p>
            <a:r>
              <a:rPr lang="en-US" dirty="0"/>
              <a:t>1. Take an On-Water Skills Course - whether it's a safety or skill development course, an instructor-led on-water instruction course provides the information you need for canoeing, kayaking, stand up paddleboarding, rafting or safety &amp; rescue.</a:t>
            </a:r>
          </a:p>
          <a:p>
            <a:endParaRPr lang="en-US" dirty="0"/>
          </a:p>
          <a:p>
            <a:r>
              <a:rPr lang="en-US" dirty="0"/>
              <a:t>2.  Wear Your Lifejacket - Expect to capsize and swim occasionally when paddling a canoe, kayak, SUP or raft? Learn more about PFDs and how they might just save your life.</a:t>
            </a:r>
          </a:p>
          <a:p>
            <a:endParaRPr lang="en-US" dirty="0"/>
          </a:p>
          <a:p>
            <a:r>
              <a:rPr lang="en-US" dirty="0"/>
              <a:t>3. </a:t>
            </a:r>
            <a:r>
              <a:rPr lang="en-US" dirty="0" smtClean="0"/>
              <a:t>Consider Cold </a:t>
            </a:r>
            <a:r>
              <a:rPr lang="en-US" dirty="0"/>
              <a:t>Water </a:t>
            </a:r>
            <a:r>
              <a:rPr lang="en-US" dirty="0" smtClean="0"/>
              <a:t>Safety </a:t>
            </a:r>
            <a:r>
              <a:rPr lang="en-US" dirty="0"/>
              <a:t>- Cold water is extremely dangerous! </a:t>
            </a:r>
            <a:r>
              <a:rPr lang="en-US" baseline="0" dirty="0" smtClean="0"/>
              <a:t> </a:t>
            </a:r>
            <a:r>
              <a:rPr lang="en-US" dirty="0" smtClean="0"/>
              <a:t>Learn </a:t>
            </a:r>
            <a:r>
              <a:rPr lang="en-US" dirty="0"/>
              <a:t>the essentials of on-the-water temperatures and first aid. Learn more about protecting yourself in this environment </a:t>
            </a:r>
            <a:r>
              <a:rPr lang="en-US" b="1" dirty="0" smtClean="0"/>
              <a:t>  </a:t>
            </a:r>
            <a:endParaRPr lang="en-US" b="1" dirty="0"/>
          </a:p>
          <a:p>
            <a:endParaRPr lang="en-US" dirty="0"/>
          </a:p>
          <a:p>
            <a:r>
              <a:rPr lang="en-US" dirty="0"/>
              <a:t>4. </a:t>
            </a:r>
            <a:r>
              <a:rPr lang="en-US" dirty="0" smtClean="0"/>
              <a:t>Know Rules </a:t>
            </a:r>
            <a:r>
              <a:rPr lang="en-US" dirty="0"/>
              <a:t>of the Road - What paddlers need to know when sharing the waterways</a:t>
            </a:r>
          </a:p>
          <a:p>
            <a:endParaRPr lang="en-US" dirty="0"/>
          </a:p>
          <a:p>
            <a:r>
              <a:rPr lang="en-US" dirty="0"/>
              <a:t>5. </a:t>
            </a:r>
            <a:r>
              <a:rPr lang="en-US" dirty="0" smtClean="0"/>
              <a:t>Get a Safety </a:t>
            </a:r>
            <a:r>
              <a:rPr lang="en-US" dirty="0"/>
              <a:t>Check - Safety tips you need to consider the next time you head out on the water</a:t>
            </a:r>
          </a:p>
          <a:p>
            <a:endParaRPr lang="en-US" dirty="0"/>
          </a:p>
          <a:p>
            <a:r>
              <a:rPr lang="en-US" dirty="0"/>
              <a:t>6. </a:t>
            </a:r>
            <a:r>
              <a:rPr lang="en-US" dirty="0" smtClean="0"/>
              <a:t>Practice</a:t>
            </a:r>
            <a:r>
              <a:rPr lang="en-US" baseline="0" dirty="0" smtClean="0"/>
              <a:t> Good </a:t>
            </a:r>
            <a:r>
              <a:rPr lang="en-US" dirty="0" smtClean="0"/>
              <a:t>Ethics </a:t>
            </a:r>
            <a:r>
              <a:rPr lang="en-US" dirty="0"/>
              <a:t>and Conduct - Key points on how to appropriately share, and enjoy our natural paddling resources: https://c.ymcdn.com/sites/aca.site-ym.com/resource/resmgr/sei-educational_resources/brochure_practices-ethics-co.pdf </a:t>
            </a:r>
          </a:p>
          <a:p>
            <a:endParaRPr lang="en-US" dirty="0"/>
          </a:p>
          <a:p>
            <a:r>
              <a:rPr lang="en-US" dirty="0"/>
              <a:t>7. Know Your Limits - Good things to contemplate before you leave shore</a:t>
            </a:r>
          </a:p>
          <a:p>
            <a:endParaRPr lang="en-US" dirty="0"/>
          </a:p>
          <a:p>
            <a:r>
              <a:rPr lang="en-US" dirty="0" smtClean="0"/>
              <a:t>8. </a:t>
            </a:r>
            <a:r>
              <a:rPr lang="en-US" dirty="0"/>
              <a:t>Trip Preparation and Planning - Getting ready to schedule your next trip?</a:t>
            </a:r>
            <a:r>
              <a:rPr lang="en-US" baseline="0" dirty="0"/>
              <a:t> </a:t>
            </a:r>
            <a:r>
              <a:rPr lang="en-US" dirty="0"/>
              <a:t>File a Float </a:t>
            </a:r>
            <a:r>
              <a:rPr lang="en-US" dirty="0" smtClean="0"/>
              <a:t>Plan.  Learn and Practice Best Practices for Paddlers and </a:t>
            </a:r>
            <a:r>
              <a:rPr lang="en-US" dirty="0" err="1" smtClean="0"/>
              <a:t>Paddlesports</a:t>
            </a:r>
            <a:r>
              <a:rPr lang="en-US" dirty="0" smtClean="0"/>
              <a:t> Programs: https://</a:t>
            </a:r>
            <a:r>
              <a:rPr lang="en-US" dirty="0" err="1" smtClean="0"/>
              <a:t>c.ymcdn.com</a:t>
            </a:r>
            <a:r>
              <a:rPr lang="en-US" dirty="0" smtClean="0"/>
              <a:t>/sites/</a:t>
            </a:r>
            <a:r>
              <a:rPr lang="en-US" dirty="0" err="1" smtClean="0"/>
              <a:t>aca.site-ym.com</a:t>
            </a:r>
            <a:r>
              <a:rPr lang="en-US" dirty="0" smtClean="0"/>
              <a:t>/resource/</a:t>
            </a:r>
            <a:r>
              <a:rPr lang="en-US" dirty="0" err="1" smtClean="0"/>
              <a:t>resmgr</a:t>
            </a:r>
            <a:r>
              <a:rPr lang="en-US" dirty="0" smtClean="0"/>
              <a:t>/</a:t>
            </a:r>
            <a:r>
              <a:rPr lang="en-US" dirty="0" err="1" smtClean="0"/>
              <a:t>sei-educational_resources</a:t>
            </a:r>
            <a:r>
              <a:rPr lang="en-US" dirty="0" smtClean="0"/>
              <a:t>/</a:t>
            </a:r>
            <a:r>
              <a:rPr lang="en-US" dirty="0" err="1" smtClean="0"/>
              <a:t>brochure_best_practices.pdf</a:t>
            </a:r>
            <a:r>
              <a:rPr lang="en-US" dirty="0" smtClean="0"/>
              <a:t>.</a:t>
            </a:r>
          </a:p>
          <a:p>
            <a:endParaRPr lang="en-US" dirty="0" smtClean="0"/>
          </a:p>
          <a:p>
            <a:r>
              <a:rPr lang="en-US" dirty="0" smtClean="0"/>
              <a:t>9. Consider Appropriate Footwear to protect you feet from blisters and sharp objects. </a:t>
            </a:r>
            <a:endParaRPr lang="en-US" dirty="0"/>
          </a:p>
          <a:p>
            <a:pPr defTabSz="939363">
              <a:defRPr/>
            </a:pPr>
            <a:endParaRPr lang="en-US" dirty="0" smtClean="0"/>
          </a:p>
          <a:p>
            <a:pPr marL="0" marR="0" indent="0" algn="l" defTabSz="939363" rtl="0" eaLnBrk="1" fontAlgn="auto" latinLnBrk="0" hangingPunct="1">
              <a:lnSpc>
                <a:spcPct val="100000"/>
              </a:lnSpc>
              <a:spcBef>
                <a:spcPts val="0"/>
              </a:spcBef>
              <a:spcAft>
                <a:spcPts val="0"/>
              </a:spcAft>
              <a:buClrTx/>
              <a:buSzTx/>
              <a:buFontTx/>
              <a:buNone/>
              <a:tabLst/>
              <a:defRPr/>
            </a:pPr>
            <a:r>
              <a:rPr lang="en-US" dirty="0" smtClean="0"/>
              <a:t>10. Learn and Practice Essential Rescue Skills</a:t>
            </a:r>
            <a:r>
              <a:rPr lang="en-US" baseline="0" dirty="0" smtClean="0"/>
              <a:t> such as how to right a capsized paddle craft and how to re-enter from in the water.</a:t>
            </a:r>
            <a:endParaRPr lang="en-US" dirty="0" smtClean="0"/>
          </a:p>
          <a:p>
            <a:pPr defTabSz="939363">
              <a:defRPr/>
            </a:pPr>
            <a:endParaRPr lang="en-US" dirty="0"/>
          </a:p>
          <a:p>
            <a:pPr defTabSz="939363">
              <a:defRPr/>
            </a:pPr>
            <a:endParaRPr lang="en-US" dirty="0"/>
          </a:p>
          <a:p>
            <a:pPr defTabSz="939363">
              <a:defRPr/>
            </a:pP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17</a:t>
            </a:fld>
            <a:endParaRPr lang="en-US" dirty="0"/>
          </a:p>
        </p:txBody>
      </p:sp>
    </p:spTree>
    <p:extLst>
      <p:ext uri="{BB962C8B-B14F-4D97-AF65-F5344CB8AC3E}">
        <p14:creationId xmlns:p14="http://schemas.microsoft.com/office/powerpoint/2010/main" val="2143884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need to put your name and a contact phone number on your boat in case it blows or floats away—or in case you are overboard.  Use an indelible marker, a paint stick, or nail polish so it doesn’t wash away.  Place the sticker in a prominent location.  Inside the gunnel on the starboard side is a good location.  They may fade if they are put on the deck.</a:t>
            </a:r>
          </a:p>
          <a:p>
            <a:endParaRPr lang="en-US" baseline="0" dirty="0"/>
          </a:p>
          <a:p>
            <a:r>
              <a:rPr lang="en-US" baseline="0" dirty="0"/>
              <a:t>With this information, first responders will call and determine you are safe or they need to search for you.  </a:t>
            </a:r>
          </a:p>
          <a:p>
            <a:endParaRPr lang="en-US" baseline="0" dirty="0"/>
          </a:p>
          <a:p>
            <a:r>
              <a:rPr lang="en-US" baseline="0" dirty="0"/>
              <a:t>If you can’t get a printed form, use a piece of duct tape and an waterproof marker.  Anything is better than nothing.  </a:t>
            </a:r>
          </a:p>
          <a:p>
            <a:r>
              <a:rPr lang="en-US" b="1" baseline="0" dirty="0" smtClean="0"/>
              <a:t>Have your parents </a:t>
            </a:r>
            <a:r>
              <a:rPr lang="en-US" b="1" baseline="0" dirty="0"/>
              <a:t>consider putting owner information in an obvious </a:t>
            </a:r>
            <a:r>
              <a:rPr lang="en-US" b="1" baseline="0" dirty="0" smtClean="0"/>
              <a:t>place e.g., </a:t>
            </a:r>
            <a:r>
              <a:rPr lang="en-US" b="1" baseline="0" dirty="0"/>
              <a:t>the cockpit, </a:t>
            </a:r>
            <a:r>
              <a:rPr lang="en-US" b="1" baseline="0" dirty="0" smtClean="0"/>
              <a:t>under </a:t>
            </a:r>
            <a:r>
              <a:rPr lang="en-US" b="1" baseline="0" dirty="0"/>
              <a:t>the </a:t>
            </a:r>
            <a:r>
              <a:rPr lang="en-US" b="1" baseline="0" dirty="0" smtClean="0"/>
              <a:t>thigh for emergencies,  and also </a:t>
            </a:r>
            <a:r>
              <a:rPr lang="en-US" b="1" baseline="0" dirty="0"/>
              <a:t>in a difficult to reach and non-obvious location (so if your boat is stolen, you can prove it’s </a:t>
            </a:r>
            <a:r>
              <a:rPr lang="en-US" b="1" baseline="0" dirty="0" smtClean="0"/>
              <a:t>yours.</a:t>
            </a:r>
            <a:endParaRPr lang="en-US" b="1" baseline="0" dirty="0"/>
          </a:p>
        </p:txBody>
      </p:sp>
      <p:sp>
        <p:nvSpPr>
          <p:cNvPr id="4" name="Slide Number Placeholder 3"/>
          <p:cNvSpPr>
            <a:spLocks noGrp="1"/>
          </p:cNvSpPr>
          <p:nvPr>
            <p:ph type="sldNum" sz="quarter" idx="10"/>
          </p:nvPr>
        </p:nvSpPr>
        <p:spPr/>
        <p:txBody>
          <a:bodyPr/>
          <a:lstStyle/>
          <a:p>
            <a:fld id="{1654D227-7A6B-4077-B0D3-D1907773D9ED}" type="slidenum">
              <a:rPr lang="en-US" smtClean="0"/>
              <a:t>18</a:t>
            </a:fld>
            <a:endParaRPr lang="en-US" dirty="0"/>
          </a:p>
        </p:txBody>
      </p:sp>
    </p:spTree>
    <p:extLst>
      <p:ext uri="{BB962C8B-B14F-4D97-AF65-F5344CB8AC3E}">
        <p14:creationId xmlns:p14="http://schemas.microsoft.com/office/powerpoint/2010/main" val="4074294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i="1" dirty="0">
                <a:solidFill>
                  <a:srgbClr val="FF0000"/>
                </a:solidFill>
              </a:rPr>
              <a:t>***Instructors Should Adapt These Comments to Fit the Age-Appropriateness of Their Students.***</a:t>
            </a:r>
          </a:p>
          <a:p>
            <a:endParaRPr lang="en-US" dirty="0"/>
          </a:p>
          <a:p>
            <a:r>
              <a:rPr lang="en-US" dirty="0"/>
              <a:t>Both of these apps are available for either Android or iOS at the App Store.  Adapt as appropriate for student ages.</a:t>
            </a:r>
          </a:p>
          <a:p>
            <a:endParaRPr lang="en-US" dirty="0"/>
          </a:p>
          <a:p>
            <a:r>
              <a:rPr lang="en-US" dirty="0"/>
              <a:t>The ACA app “Paddle Ready” app includes the following functions (version 1.0):</a:t>
            </a:r>
          </a:p>
          <a:p>
            <a:r>
              <a:rPr lang="en-US" dirty="0"/>
              <a:t>* Environment</a:t>
            </a:r>
          </a:p>
          <a:p>
            <a:r>
              <a:rPr lang="en-US" dirty="0"/>
              <a:t>* Gear</a:t>
            </a:r>
          </a:p>
          <a:p>
            <a:r>
              <a:rPr lang="en-US" dirty="0"/>
              <a:t>* Float Plans</a:t>
            </a:r>
          </a:p>
          <a:p>
            <a:r>
              <a:rPr lang="en-US" dirty="0"/>
              <a:t>“Save a Life” – detailed information about life jackets and other safety gear</a:t>
            </a:r>
          </a:p>
          <a:p>
            <a:r>
              <a:rPr lang="en-US" dirty="0"/>
              <a:t>* Education—</a:t>
            </a:r>
          </a:p>
          <a:p>
            <a:r>
              <a:rPr lang="en-US" dirty="0"/>
              <a:t>	Signs and Signals</a:t>
            </a:r>
          </a:p>
          <a:p>
            <a:r>
              <a:rPr lang="en-US" dirty="0"/>
              <a:t>	How to Rescue</a:t>
            </a:r>
          </a:p>
          <a:p>
            <a:r>
              <a:rPr lang="en-US" dirty="0"/>
              <a:t>* Accident Report Form</a:t>
            </a:r>
          </a:p>
          <a:p>
            <a:r>
              <a:rPr lang="en-US" dirty="0"/>
              <a:t>* ACA contact—phone, email, or snail mail</a:t>
            </a:r>
          </a:p>
          <a:p>
            <a:r>
              <a:rPr lang="en-US" dirty="0"/>
              <a:t>* Organizations—Paddling clubs and groups by state</a:t>
            </a:r>
          </a:p>
          <a:p>
            <a:r>
              <a:rPr lang="en-US" dirty="0"/>
              <a:t>* Instruction finder—Zip Code sort to locate an instructor for your specific paddling discipline and geographic area</a:t>
            </a:r>
          </a:p>
          <a:p>
            <a:endParaRPr lang="en-US" dirty="0"/>
          </a:p>
          <a:p>
            <a:r>
              <a:rPr lang="en-US" dirty="0"/>
              <a:t>U.S. Coast Guard Safe Boating app includes the following functions:</a:t>
            </a:r>
          </a:p>
          <a:p>
            <a:r>
              <a:rPr lang="en-US" dirty="0"/>
              <a:t>* Emergency Assistance direct contact capability (requires registration)</a:t>
            </a:r>
          </a:p>
          <a:p>
            <a:r>
              <a:rPr lang="en-US" dirty="0"/>
              <a:t>* State Boating Information</a:t>
            </a:r>
          </a:p>
          <a:p>
            <a:r>
              <a:rPr lang="en-US" dirty="0"/>
              <a:t>* Safety Check Request (yes, paddle craft can have a vessel safety check)</a:t>
            </a:r>
          </a:p>
          <a:p>
            <a:r>
              <a:rPr lang="en-US" dirty="0"/>
              <a:t>* Safety Equipment review (generic)</a:t>
            </a:r>
          </a:p>
          <a:p>
            <a:r>
              <a:rPr lang="en-US" dirty="0"/>
              <a:t>* Float Plan (form)</a:t>
            </a:r>
          </a:p>
          <a:p>
            <a:r>
              <a:rPr lang="en-US" dirty="0"/>
              <a:t>* Rules of the Road</a:t>
            </a:r>
          </a:p>
          <a:p>
            <a:r>
              <a:rPr lang="en-US" dirty="0"/>
              <a:t>* NOAA buoys – these give current conditions of wind and water. Temperatures. Directions.</a:t>
            </a:r>
          </a:p>
          <a:p>
            <a:r>
              <a:rPr lang="en-US" dirty="0"/>
              <a:t>* Hazard Report procedure</a:t>
            </a:r>
          </a:p>
          <a:p>
            <a:r>
              <a:rPr lang="en-US" dirty="0"/>
              <a:t>* Pollution Report procedure</a:t>
            </a:r>
          </a:p>
          <a:p>
            <a:r>
              <a:rPr lang="en-US" dirty="0"/>
              <a:t>* Suspicious activity report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19</a:t>
            </a:fld>
            <a:endParaRPr lang="en-US" dirty="0"/>
          </a:p>
        </p:txBody>
      </p:sp>
    </p:spTree>
    <p:extLst>
      <p:ext uri="{BB962C8B-B14F-4D97-AF65-F5344CB8AC3E}">
        <p14:creationId xmlns:p14="http://schemas.microsoft.com/office/powerpoint/2010/main" val="300741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tell what these people are doing in a paddle </a:t>
            </a:r>
            <a:r>
              <a:rPr lang="en-US" dirty="0" smtClean="0"/>
              <a:t>craft?  </a:t>
            </a:r>
            <a:r>
              <a:rPr lang="en-US" dirty="0"/>
              <a:t>What kinds of paddle </a:t>
            </a:r>
            <a:r>
              <a:rPr lang="en-US" dirty="0" smtClean="0"/>
              <a:t>craft </a:t>
            </a:r>
            <a:r>
              <a:rPr lang="en-US" dirty="0"/>
              <a:t>and activities can you see?  Kayaks? Canoes? Stand-Up-Boards? Fishing?</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a:t>
            </a:fld>
            <a:endParaRPr lang="en-US" dirty="0"/>
          </a:p>
        </p:txBody>
      </p:sp>
    </p:spTree>
    <p:extLst>
      <p:ext uri="{BB962C8B-B14F-4D97-AF65-F5344CB8AC3E}">
        <p14:creationId xmlns:p14="http://schemas.microsoft.com/office/powerpoint/2010/main" val="4267604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47607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primary messages students should retain</a:t>
            </a:r>
            <a:r>
              <a:rPr lang="en-US" baseline="0" dirty="0"/>
              <a:t> after the class is over. Details </a:t>
            </a:r>
            <a:r>
              <a:rPr lang="en-US" baseline="0" dirty="0" smtClean="0"/>
              <a:t>follow.  </a:t>
            </a:r>
            <a:r>
              <a:rPr lang="en-US" b="1" baseline="0" dirty="0" smtClean="0"/>
              <a:t>Note </a:t>
            </a:r>
            <a:r>
              <a:rPr lang="en-US" b="1" baseline="0" dirty="0"/>
              <a:t>that the paddler might not wear the whistle – it probably belongs securely attached to the PFD.  Proper attachment is a big concern in whitewater – some paddlers tie their whistle on with a loop, creating an entanglement hazard.  </a:t>
            </a:r>
            <a:r>
              <a:rPr lang="en-US" b="1" baseline="0" dirty="0" smtClean="0"/>
              <a:t>Encourage </a:t>
            </a:r>
            <a:r>
              <a:rPr lang="en-US" b="1" baseline="0" dirty="0"/>
              <a:t>storing it in a pocket, or on a very short break away link.</a:t>
            </a:r>
            <a:endParaRPr lang="en-US" b="1"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237387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i="1" dirty="0">
                <a:solidFill>
                  <a:srgbClr val="FF0000"/>
                </a:solidFill>
              </a:rPr>
              <a:t>**Instructors Can Adapt These Comments to Fit the Age-Appropriateness of Their Students.**</a:t>
            </a:r>
          </a:p>
          <a:p>
            <a:endParaRPr lang="en-US" b="1" dirty="0"/>
          </a:p>
          <a:p>
            <a:r>
              <a:rPr lang="en-US" b="1" dirty="0"/>
              <a:t>The lifejackets</a:t>
            </a:r>
          </a:p>
          <a:p>
            <a:pPr marL="171450" indent="-171450">
              <a:buFont typeface="Arial" panose="020B0604020202020204" pitchFamily="34" charset="0"/>
              <a:buChar char="•"/>
            </a:pPr>
            <a:r>
              <a:rPr lang="en-US" dirty="0"/>
              <a:t>U.S.</a:t>
            </a:r>
            <a:r>
              <a:rPr lang="en-US" baseline="0" dirty="0"/>
              <a:t> Coast </a:t>
            </a:r>
            <a:r>
              <a:rPr lang="en-US" dirty="0"/>
              <a:t>Guard approved life jackets are required for every person in the boat, and should be worn by everyone whenever they paddle.  This includes your</a:t>
            </a:r>
            <a:r>
              <a:rPr lang="en-US" baseline="0" dirty="0"/>
              <a:t> parents, brothers and sisters, friends. </a:t>
            </a:r>
            <a:r>
              <a:rPr lang="en-US" b="1" baseline="0" dirty="0" smtClean="0"/>
              <a:t> Encourage </a:t>
            </a:r>
            <a:r>
              <a:rPr lang="en-US" b="1" baseline="0" dirty="0"/>
              <a:t>wear within 10 feet of the water’s edge to help reduce the risk of falling in unexpectedly; rarely an issue on lakes, but actually the standard of care for whitewater</a:t>
            </a:r>
            <a:endParaRPr lang="en-US" dirty="0"/>
          </a:p>
          <a:p>
            <a:pPr defTabSz="939363">
              <a:defRPr/>
            </a:pPr>
            <a:r>
              <a:rPr lang="en-US" dirty="0"/>
              <a:t>* Lifejackets need to be fitted and adjusted appropriately for adults and children. Children under 13 years of age MUST wear</a:t>
            </a:r>
            <a:r>
              <a:rPr lang="en-US" baseline="0" dirty="0"/>
              <a:t> a life jacket.</a:t>
            </a:r>
          </a:p>
          <a:p>
            <a:pPr defTabSz="939363">
              <a:defRPr/>
            </a:pPr>
            <a:r>
              <a:rPr lang="en-US" dirty="0"/>
              <a:t>*</a:t>
            </a:r>
            <a:r>
              <a:rPr lang="en-US" baseline="0" dirty="0"/>
              <a:t> </a:t>
            </a:r>
            <a:r>
              <a:rPr lang="en-US" dirty="0"/>
              <a:t>Children’s life jackets are approved for specific weight categories Check the “User Weight” on the label and for an approval statement</a:t>
            </a:r>
          </a:p>
          <a:p>
            <a:pPr defTabSz="939363">
              <a:defRPr/>
            </a:pPr>
            <a:r>
              <a:rPr lang="en-US" dirty="0"/>
              <a:t>* U S Coast Guard-approved inflatable life jackets are authorized for use by persons 16 years of age and older (check the label)</a:t>
            </a:r>
          </a:p>
          <a:p>
            <a:pPr defTabSz="939363">
              <a:defRPr/>
            </a:pPr>
            <a:r>
              <a:rPr lang="en-US" dirty="0"/>
              <a:t>* Inflatable life jackets require regular maintenance and attention to the condition of the inflator</a:t>
            </a:r>
          </a:p>
          <a:p>
            <a:pPr defTabSz="939363">
              <a:defRPr/>
            </a:pPr>
            <a:r>
              <a:rPr lang="en-US" dirty="0"/>
              <a:t>* Inflatable lifejackets should</a:t>
            </a:r>
            <a:r>
              <a:rPr lang="en-US" baseline="0" dirty="0"/>
              <a:t> only be orally or manually inflatable—not “automatic” on paddle </a:t>
            </a:r>
            <a:r>
              <a:rPr lang="en-US" baseline="0" dirty="0" smtClean="0"/>
              <a:t>craft. </a:t>
            </a:r>
            <a:r>
              <a:rPr lang="en-US" b="1" baseline="0" dirty="0" smtClean="0"/>
              <a:t>Unfortunately</a:t>
            </a:r>
            <a:r>
              <a:rPr lang="en-US" b="1" baseline="0" dirty="0"/>
              <a:t>, this means that inflatables provide </a:t>
            </a:r>
            <a:r>
              <a:rPr lang="en-US" b="1" u="sng" baseline="0" dirty="0"/>
              <a:t>no protection from cold shock</a:t>
            </a:r>
            <a:r>
              <a:rPr lang="en-US" b="1" baseline="0" dirty="0"/>
              <a:t> if a person unexpectedly enters cold water.  Further, inflatables have to be repacked after deployment, or the paddler has to keep them inflated the rest of the trip.  Therefore, inflatables are only appropriate in the mildest conditions where a paddler is unlikely to need them.</a:t>
            </a:r>
            <a:endParaRPr lang="en-US" baseline="0" dirty="0"/>
          </a:p>
          <a:p>
            <a:r>
              <a:rPr lang="en-US" dirty="0"/>
              <a:t>* Bright colors such as </a:t>
            </a:r>
            <a:r>
              <a:rPr lang="en-US" dirty="0">
                <a:solidFill>
                  <a:srgbClr val="FF0000"/>
                </a:solidFill>
              </a:rPr>
              <a:t>red</a:t>
            </a:r>
            <a:r>
              <a:rPr lang="en-US" dirty="0"/>
              <a:t>, yellow, or orange enhance visibility and are preferred over blue, olive, or camouflage on</a:t>
            </a:r>
            <a:r>
              <a:rPr lang="en-US" baseline="0" dirty="0"/>
              <a:t> </a:t>
            </a:r>
            <a:r>
              <a:rPr lang="en-US" dirty="0"/>
              <a:t>waterways.  </a:t>
            </a:r>
            <a:r>
              <a:rPr lang="en-US" b="1" dirty="0" smtClean="0"/>
              <a:t>While </a:t>
            </a:r>
            <a:r>
              <a:rPr lang="en-US" b="1" dirty="0"/>
              <a:t>generally </a:t>
            </a:r>
            <a:r>
              <a:rPr lang="en-US" b="1" dirty="0" smtClean="0"/>
              <a:t>true,</a:t>
            </a:r>
            <a:r>
              <a:rPr lang="en-US" b="1" baseline="0" dirty="0" smtClean="0"/>
              <a:t> </a:t>
            </a:r>
            <a:r>
              <a:rPr lang="en-US" b="1" dirty="0" smtClean="0"/>
              <a:t>depending </a:t>
            </a:r>
            <a:r>
              <a:rPr lang="en-US" b="1" dirty="0"/>
              <a:t>on the environment, other colors might be good.  For example, black shows up extremely well in muddy (river) water.</a:t>
            </a:r>
            <a:endParaRPr lang="en-US" dirty="0"/>
          </a:p>
          <a:p>
            <a:r>
              <a:rPr lang="en-US" dirty="0"/>
              <a:t>*</a:t>
            </a:r>
            <a:r>
              <a:rPr lang="en-US" baseline="0" dirty="0"/>
              <a:t> </a:t>
            </a:r>
            <a:r>
              <a:rPr lang="en-US" dirty="0"/>
              <a:t>Capsizes and falls overboard are common among paddlers – wearing a lifejacket dramatically reduces the risk of injury or death during such an event.  </a:t>
            </a:r>
          </a:p>
          <a:p>
            <a:pPr marL="171450" indent="-171450">
              <a:buFont typeface="Arial" panose="020B0604020202020204" pitchFamily="34" charset="0"/>
              <a:buChar char="•"/>
            </a:pPr>
            <a:r>
              <a:rPr lang="en-US" dirty="0"/>
              <a:t>Lifejackets not only reduce the risk of drowning, they also can provide protection from rocks and other debris in rivers, provide a place to store critical emergency equipment (e.g., whistle, signal mirror, light), and can help keep paddlers warm.  </a:t>
            </a:r>
            <a:r>
              <a:rPr lang="en-US" b="1" dirty="0" smtClean="0"/>
              <a:t>Always</a:t>
            </a:r>
            <a:r>
              <a:rPr lang="en-US" b="1" baseline="0" dirty="0" smtClean="0"/>
              <a:t> remember that a whistle Is not a toy.  It is for getting help or attracting attention when you can’t be seem by bigger vessels.</a:t>
            </a:r>
            <a:r>
              <a:rPr lang="en-US" b="1" baseline="0" dirty="0"/>
              <a:t> </a:t>
            </a:r>
            <a:r>
              <a:rPr lang="en-US" b="1" dirty="0" smtClean="0"/>
              <a:t> Although</a:t>
            </a:r>
            <a:r>
              <a:rPr lang="en-US" b="1" baseline="0" dirty="0" smtClean="0"/>
              <a:t> you</a:t>
            </a:r>
            <a:r>
              <a:rPr lang="en-US" b="1" dirty="0" smtClean="0"/>
              <a:t> </a:t>
            </a:r>
            <a:r>
              <a:rPr lang="en-US" b="1" dirty="0"/>
              <a:t>could have an air horn to meet carriage requirements, it might be worth emphasizing that the whistle is on </a:t>
            </a:r>
            <a:r>
              <a:rPr lang="en-US" b="1" dirty="0" smtClean="0"/>
              <a:t>you </a:t>
            </a:r>
            <a:r>
              <a:rPr lang="en-US" b="1" dirty="0"/>
              <a:t>all the time, ready to be used in the rare cases it’s needed.    </a:t>
            </a:r>
          </a:p>
          <a:p>
            <a:pPr marL="171450" indent="-171450">
              <a:buFont typeface="Arial" panose="020B0604020202020204" pitchFamily="34" charset="0"/>
              <a:buChar char="•"/>
            </a:pPr>
            <a:endParaRPr lang="en-US" dirty="0"/>
          </a:p>
          <a:p>
            <a:pPr marL="0" indent="0">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4</a:t>
            </a:fld>
            <a:endParaRPr lang="en-US" dirty="0"/>
          </a:p>
        </p:txBody>
      </p:sp>
    </p:spTree>
    <p:extLst>
      <p:ext uri="{BB962C8B-B14F-4D97-AF65-F5344CB8AC3E}">
        <p14:creationId xmlns:p14="http://schemas.microsoft.com/office/powerpoint/2010/main" val="616251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Proper footwear can protect your feet from blisters and cuts, which could turn a nice</a:t>
            </a:r>
            <a:r>
              <a:rPr lang="en-US" baseline="0" dirty="0" smtClean="0"/>
              <a:t> day</a:t>
            </a:r>
            <a:r>
              <a:rPr lang="en-US" dirty="0" smtClean="0"/>
              <a:t> into a painful day.  Much</a:t>
            </a:r>
            <a:r>
              <a:rPr lang="en-US" baseline="0" dirty="0" smtClean="0"/>
              <a:t> like sunscreen makes for a more pleasant experience in the sun, proper footwear will help make for a more fun day on your paddle craft. They can help prevent blisters from the friction of your heel moving against the hull of your boat.  If you have to walk, proper footwear will protect your feet from sharp rocks, thorns, rough terrain, and other objects that might cut or bruise your feet turning a fun day into a painful one.</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76558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kinds</a:t>
            </a:r>
            <a:r>
              <a:rPr lang="en-US" baseline="0" dirty="0"/>
              <a:t> of life jackets you can get.  Some go around your body, some are inflatable, some go around your waist.  Adults can wear the inflatable or waist belts.  Children should always wear specific life jacket made to fit children. Don’t forget one for your dog</a:t>
            </a:r>
            <a:r>
              <a:rPr lang="en-US" baseline="0" dirty="0" smtClean="0"/>
              <a:t>!  </a:t>
            </a:r>
            <a:r>
              <a:rPr lang="en-US" b="1" baseline="0" dirty="0" smtClean="0"/>
              <a:t>Consider noting </a:t>
            </a:r>
            <a:r>
              <a:rPr lang="en-US" b="1" baseline="0" dirty="0"/>
              <a:t>that PFDs are like seat belts.  Putting it on after the accident doesn’t help. </a:t>
            </a:r>
          </a:p>
          <a:p>
            <a:endParaRPr lang="en-US" b="1" baseline="0" dirty="0"/>
          </a:p>
          <a:p>
            <a:endParaRPr lang="en-US" baseline="0" dirty="0"/>
          </a:p>
          <a:p>
            <a:endParaRPr lang="en-US" b="1" dirty="0"/>
          </a:p>
        </p:txBody>
      </p:sp>
      <p:sp>
        <p:nvSpPr>
          <p:cNvPr id="4" name="Slide Number Placeholder 3"/>
          <p:cNvSpPr>
            <a:spLocks noGrp="1"/>
          </p:cNvSpPr>
          <p:nvPr>
            <p:ph type="sldNum" sz="quarter" idx="10"/>
          </p:nvPr>
        </p:nvSpPr>
        <p:spPr/>
        <p:txBody>
          <a:bodyPr/>
          <a:lstStyle/>
          <a:p>
            <a:fld id="{1654D227-7A6B-4077-B0D3-D1907773D9ED}" type="slidenum">
              <a:rPr lang="en-US" smtClean="0"/>
              <a:t>6</a:t>
            </a:fld>
            <a:endParaRPr lang="en-US" dirty="0"/>
          </a:p>
        </p:txBody>
      </p:sp>
    </p:spTree>
    <p:extLst>
      <p:ext uri="{BB962C8B-B14F-4D97-AF65-F5344CB8AC3E}">
        <p14:creationId xmlns:p14="http://schemas.microsoft.com/office/powerpoint/2010/main" val="299492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36578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Jackets come in different sizes.  Always be sure it fits and won’t fall off. If possible, demonstrate different sizes and types. With</a:t>
            </a:r>
            <a:r>
              <a:rPr lang="en-US" baseline="0" dirty="0"/>
              <a:t> parent’s permission, have kids try the wrong size on and demonstrate why fit is important.</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8</a:t>
            </a:fld>
            <a:endParaRPr lang="en-US" dirty="0"/>
          </a:p>
        </p:txBody>
      </p:sp>
    </p:spTree>
    <p:extLst>
      <p:ext uri="{BB962C8B-B14F-4D97-AF65-F5344CB8AC3E}">
        <p14:creationId xmlns:p14="http://schemas.microsoft.com/office/powerpoint/2010/main" val="40105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Coastal Emergency signal is 5 short whistle</a:t>
            </a:r>
            <a:r>
              <a:rPr lang="en-US" baseline="0" dirty="0"/>
              <a:t> blows. Among paddlers, 3 </a:t>
            </a:r>
            <a:r>
              <a:rPr lang="en-US" baseline="0" dirty="0" smtClean="0"/>
              <a:t>long </a:t>
            </a:r>
            <a:r>
              <a:rPr lang="en-US" baseline="0" dirty="0"/>
              <a:t>blows alerts others to danger. Have the group agree on signals to be used </a:t>
            </a:r>
            <a:r>
              <a:rPr lang="en-US" b="1" i="1" baseline="0" dirty="0"/>
              <a:t>before departure</a:t>
            </a:r>
            <a:r>
              <a:rPr lang="en-US" baseline="0" dirty="0" smtClean="0"/>
              <a:t>.</a:t>
            </a:r>
            <a:endParaRPr lang="en-US" baseline="0" dirty="0"/>
          </a:p>
          <a:p>
            <a:r>
              <a:rPr lang="en-US" baseline="0" dirty="0"/>
              <a:t>Best to use a whistle made for use in the water</a:t>
            </a:r>
            <a:r>
              <a:rPr lang="is-IS" baseline="0" dirty="0"/>
              <a:t>…..</a:t>
            </a:r>
            <a:r>
              <a:rPr lang="en-US" baseline="0" dirty="0"/>
              <a:t>without the “pea.”</a:t>
            </a:r>
          </a:p>
          <a:p>
            <a:r>
              <a:rPr lang="en-US" sz="1800" b="1" i="0" baseline="0" dirty="0" smtClean="0"/>
              <a:t>Emphasize </a:t>
            </a:r>
            <a:r>
              <a:rPr lang="en-US" sz="1800" b="1" i="0" baseline="0" dirty="0"/>
              <a:t>that the 3 blasts should be repeated.  </a:t>
            </a:r>
            <a:r>
              <a:rPr lang="en-US" sz="1800" b="1" i="0" baseline="0" dirty="0" smtClean="0"/>
              <a:t>Tell </a:t>
            </a:r>
            <a:r>
              <a:rPr lang="en-US" sz="1800" b="1" i="0" baseline="0" dirty="0"/>
              <a:t>students that if someone is repeatedly blowing a whistle at you, whether it’s 3, 5, 9 or some other number of blasts, you should probably go check on them.  </a:t>
            </a:r>
            <a:endParaRPr lang="en-US" sz="1800" b="1" i="0" dirty="0"/>
          </a:p>
        </p:txBody>
      </p:sp>
      <p:sp>
        <p:nvSpPr>
          <p:cNvPr id="4" name="Slide Number Placeholder 3"/>
          <p:cNvSpPr>
            <a:spLocks noGrp="1"/>
          </p:cNvSpPr>
          <p:nvPr>
            <p:ph type="sldNum" sz="quarter" idx="10"/>
          </p:nvPr>
        </p:nvSpPr>
        <p:spPr/>
        <p:txBody>
          <a:bodyPr/>
          <a:lstStyle/>
          <a:p>
            <a:fld id="{1654D227-7A6B-4077-B0D3-D1907773D9ED}" type="slidenum">
              <a:rPr lang="en-US" smtClean="0"/>
              <a:t>9</a:t>
            </a:fld>
            <a:endParaRPr lang="en-US" dirty="0"/>
          </a:p>
        </p:txBody>
      </p:sp>
    </p:spTree>
    <p:extLst>
      <p:ext uri="{BB962C8B-B14F-4D97-AF65-F5344CB8AC3E}">
        <p14:creationId xmlns:p14="http://schemas.microsoft.com/office/powerpoint/2010/main" val="196590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2018 - Coast Guard Auxiliary Association, Inc.   </a:t>
            </a:r>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Copyright 2018 - Coast Guard Auxiliary Association, Inc.   </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endParaRPr lang="en-US" dirty="0"/>
          </a:p>
        </p:txBody>
      </p:sp>
      <p:sp>
        <p:nvSpPr>
          <p:cNvPr id="4" name="Footer Placeholder 4"/>
          <p:cNvSpPr>
            <a:spLocks noGrp="1"/>
          </p:cNvSpPr>
          <p:nvPr>
            <p:ph type="ftr" sz="quarter" idx="11"/>
          </p:nvPr>
        </p:nvSpPr>
        <p:spPr>
          <a:xfrm>
            <a:off x="3352800" y="6356350"/>
            <a:ext cx="2895600" cy="365125"/>
          </a:xfrm>
        </p:spPr>
        <p:txBody>
          <a:bodyPr/>
          <a:lstStyle/>
          <a:p>
            <a:r>
              <a:rPr lang="en-US"/>
              <a:t>Copyright 2018 - Coast Guard Auxiliary Association, Inc.   </a:t>
            </a:r>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2018 - Coast Guard Auxiliary Association, Inc.   </a:t>
            </a:r>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2018 - Coast Guard Auxiliary Association, Inc.   </a:t>
            </a:r>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Copyright 2018 - Coast Guard Auxiliary Association, Inc.   </a:t>
            </a:r>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Copyright 2018 - Coast Guard Auxiliary Association, Inc.   </a:t>
            </a:r>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Copyright 2018 - Coast Guard Auxiliary Association, Inc.   </a:t>
            </a:r>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Copyright 2018 - Coast Guard Auxiliary Association, Inc.   </a:t>
            </a:r>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2018 - Coast Guard Auxiliary Association, Inc.   </a:t>
            </a:r>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2018 - Coast Guard Auxiliary Association, Inc.   </a:t>
            </a:r>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2018 - Coast Guard Auxiliary Association, Inc.   </a:t>
            </a:r>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xmlns:p14="http://schemas.microsoft.com/office/powerpoint/2010/main" spd="slow">
    <p:wipe dir="d"/>
  </p:transition>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676400" y="3200400"/>
            <a:ext cx="7467600" cy="1524000"/>
          </a:xfrm>
        </p:spPr>
        <p:txBody>
          <a:bodyPr>
            <a:noAutofit/>
          </a:bodyPr>
          <a:lstStyle/>
          <a:p>
            <a:pPr algn="ctr"/>
            <a:r>
              <a:rPr lang="en-US" sz="4800" dirty="0"/>
              <a:t> </a:t>
            </a:r>
          </a:p>
        </p:txBody>
      </p:sp>
      <p:pic>
        <p:nvPicPr>
          <p:cNvPr id="4" name="Picture 3" descr="2a76a0778dc537915714ecc9032598b9_illustration-illustration-of-canoe-with-people-clipart_1300-909.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76600" y="838200"/>
            <a:ext cx="5715000" cy="2514600"/>
          </a:xfrm>
          <a:prstGeom prst="rect">
            <a:avLst/>
          </a:prstGeom>
        </p:spPr>
      </p:pic>
      <p:pic>
        <p:nvPicPr>
          <p:cNvPr id="5"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71600" y="1139279"/>
            <a:ext cx="1524000" cy="147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133600" y="3581400"/>
            <a:ext cx="7010400" cy="2062103"/>
          </a:xfrm>
          <a:prstGeom prst="rect">
            <a:avLst/>
          </a:prstGeom>
        </p:spPr>
        <p:txBody>
          <a:bodyPr wrap="square">
            <a:spAutoFit/>
          </a:bodyPr>
          <a:lstStyle/>
          <a:p>
            <a:pPr algn="ctr"/>
            <a:r>
              <a:rPr lang="en-US" sz="3200" b="1" dirty="0"/>
              <a:t>Have Fun</a:t>
            </a:r>
            <a:r>
              <a:rPr lang="is-IS" sz="3200" b="1" dirty="0"/>
              <a:t>…..But Be </a:t>
            </a:r>
            <a:r>
              <a:rPr lang="is-IS" sz="3200" b="1" dirty="0" smtClean="0"/>
              <a:t>Safe</a:t>
            </a:r>
            <a:endParaRPr lang="en-US" sz="3200" b="1" dirty="0"/>
          </a:p>
          <a:p>
            <a:pPr algn="ctr"/>
            <a:r>
              <a:rPr lang="en-US" sz="3200" dirty="0"/>
              <a:t/>
            </a:r>
            <a:br>
              <a:rPr lang="en-US" sz="3200" dirty="0"/>
            </a:br>
            <a:r>
              <a:rPr lang="en-US" sz="3200" dirty="0" smtClean="0"/>
              <a:t>           </a:t>
            </a:r>
            <a:r>
              <a:rPr lang="en-US" sz="3200" b="1" i="1" dirty="0"/>
              <a:t>A Guide to Safe Paddle </a:t>
            </a:r>
            <a:r>
              <a:rPr lang="en-US" sz="3200" b="1" i="1" dirty="0" smtClean="0"/>
              <a:t>Craft:</a:t>
            </a:r>
          </a:p>
          <a:p>
            <a:pPr algn="ctr"/>
            <a:r>
              <a:rPr lang="en-US" sz="3200" b="1" i="1" dirty="0" smtClean="0"/>
              <a:t>               canoes, kayaks, and SUPs</a:t>
            </a:r>
            <a:endParaRPr lang="en-US" sz="3200" dirty="0"/>
          </a:p>
        </p:txBody>
      </p:sp>
      <p:sp>
        <p:nvSpPr>
          <p:cNvPr id="10" name="TextBox 9"/>
          <p:cNvSpPr txBox="1"/>
          <p:nvPr/>
        </p:nvSpPr>
        <p:spPr>
          <a:xfrm>
            <a:off x="4267200" y="6396335"/>
            <a:ext cx="3647152" cy="461665"/>
          </a:xfrm>
          <a:prstGeom prst="rect">
            <a:avLst/>
          </a:prstGeom>
          <a:noFill/>
          <a:ln>
            <a:noFill/>
          </a:ln>
        </p:spPr>
        <p:txBody>
          <a:bodyPr wrap="none" rtlCol="0">
            <a:spAutoFit/>
          </a:bodyPr>
          <a:lstStyle/>
          <a:p>
            <a:pPr algn="ctr"/>
            <a:r>
              <a:rPr lang="en-US" sz="1200" dirty="0">
                <a:solidFill>
                  <a:srgbClr val="FF0000"/>
                </a:solidFill>
              </a:rPr>
              <a:t>Copyright 2018 - Coast Guard Auxiliary Association, Inc.   </a:t>
            </a:r>
          </a:p>
          <a:p>
            <a:pPr algn="ctr"/>
            <a:endParaRPr lang="en-US" sz="1200" b="1" dirty="0">
              <a:solidFill>
                <a:srgbClr val="FF0000"/>
              </a:solidFill>
            </a:endParaRPr>
          </a:p>
        </p:txBody>
      </p:sp>
    </p:spTree>
    <p:custDataLst>
      <p:tags r:id="rId1"/>
    </p:custDataLst>
    <p:extLst>
      <p:ext uri="{BB962C8B-B14F-4D97-AF65-F5344CB8AC3E}">
        <p14:creationId xmlns:p14="http://schemas.microsoft.com/office/powerpoint/2010/main" val="96566408"/>
      </p:ext>
    </p:extLst>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Trip Planning</a:t>
            </a:r>
          </a:p>
        </p:txBody>
      </p:sp>
      <p:sp>
        <p:nvSpPr>
          <p:cNvPr id="3" name="Slide Number Placeholder 2"/>
          <p:cNvSpPr>
            <a:spLocks noGrp="1"/>
          </p:cNvSpPr>
          <p:nvPr>
            <p:ph type="sldNum" sz="quarter" idx="12"/>
          </p:nvPr>
        </p:nvSpPr>
        <p:spPr/>
        <p:txBody>
          <a:bodyPr/>
          <a:lstStyle/>
          <a:p>
            <a:fld id="{380ED3A3-BA43-43DE-9A59-7E0E033A89EB}" type="slidenum">
              <a:rPr lang="en-US" smtClean="0"/>
              <a:t>10</a:t>
            </a:fld>
            <a:endParaRPr lang="en-US" dirty="0"/>
          </a:p>
        </p:txBody>
      </p:sp>
      <p:pic>
        <p:nvPicPr>
          <p:cNvPr id="5" name="Picture 4" descr="Float Plan Venture Ou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1498601"/>
            <a:ext cx="6400800" cy="2997200"/>
          </a:xfrm>
          <a:prstGeom prst="rect">
            <a:avLst/>
          </a:prstGeom>
        </p:spPr>
      </p:pic>
      <p:pic>
        <p:nvPicPr>
          <p:cNvPr id="6" name="Picture 5" descr="Float Plan Secr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191000"/>
            <a:ext cx="8001000" cy="2438400"/>
          </a:xfrm>
          <a:prstGeom prst="rect">
            <a:avLst/>
          </a:prstGeom>
        </p:spPr>
      </p:pic>
    </p:spTree>
    <p:extLst>
      <p:ext uri="{BB962C8B-B14F-4D97-AF65-F5344CB8AC3E}">
        <p14:creationId xmlns:p14="http://schemas.microsoft.com/office/powerpoint/2010/main" val="10992383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5867400" cy="1143000"/>
          </a:xfrm>
        </p:spPr>
        <p:txBody>
          <a:bodyPr>
            <a:normAutofit/>
          </a:bodyPr>
          <a:lstStyle/>
          <a:p>
            <a:r>
              <a:rPr lang="en-US" b="1" dirty="0"/>
              <a:t>Trip Planning</a:t>
            </a:r>
          </a:p>
        </p:txBody>
      </p:sp>
      <p:sp>
        <p:nvSpPr>
          <p:cNvPr id="3" name="Content Placeholder 2"/>
          <p:cNvSpPr>
            <a:spLocks noGrp="1"/>
          </p:cNvSpPr>
          <p:nvPr>
            <p:ph idx="1"/>
          </p:nvPr>
        </p:nvSpPr>
        <p:spPr>
          <a:xfrm>
            <a:off x="762000" y="1295400"/>
            <a:ext cx="8001000" cy="5334000"/>
          </a:xfrm>
        </p:spPr>
        <p:txBody>
          <a:bodyPr>
            <a:normAutofit fontScale="85000" lnSpcReduction="10000"/>
          </a:bodyPr>
          <a:lstStyle/>
          <a:p>
            <a:r>
              <a:rPr lang="en-US" b="1" dirty="0"/>
              <a:t>Don’t go </a:t>
            </a:r>
            <a:r>
              <a:rPr lang="en-US" b="1" dirty="0">
                <a:solidFill>
                  <a:srgbClr val="FF0000"/>
                </a:solidFill>
              </a:rPr>
              <a:t>farther</a:t>
            </a:r>
            <a:r>
              <a:rPr lang="en-US" b="1" dirty="0"/>
              <a:t> than you should – stay in shouting distance of shore and others with you.</a:t>
            </a:r>
          </a:p>
          <a:p>
            <a:r>
              <a:rPr lang="en-US" b="1" dirty="0"/>
              <a:t>Check the </a:t>
            </a:r>
            <a:r>
              <a:rPr lang="en-US" b="1" dirty="0">
                <a:solidFill>
                  <a:srgbClr val="FF0000"/>
                </a:solidFill>
              </a:rPr>
              <a:t>weather</a:t>
            </a:r>
            <a:r>
              <a:rPr lang="en-US" b="1" dirty="0"/>
              <a:t> before you go.</a:t>
            </a:r>
          </a:p>
          <a:p>
            <a:r>
              <a:rPr lang="en-US" b="1" dirty="0"/>
              <a:t>Leave a note with a friend listing where you are going, the time you are leaving, and the time you expect to be back. This is called a </a:t>
            </a:r>
            <a:r>
              <a:rPr lang="en-US" b="1" dirty="0">
                <a:solidFill>
                  <a:srgbClr val="FF0000"/>
                </a:solidFill>
              </a:rPr>
              <a:t>“Float Plan.”</a:t>
            </a:r>
          </a:p>
          <a:p>
            <a:r>
              <a:rPr lang="en-US" b="1" dirty="0"/>
              <a:t>Kids under age 10 </a:t>
            </a:r>
            <a:r>
              <a:rPr lang="en-US" b="1" dirty="0" smtClean="0"/>
              <a:t>should </a:t>
            </a:r>
            <a:r>
              <a:rPr lang="en-US" b="1" dirty="0"/>
              <a:t>paddle </a:t>
            </a:r>
            <a:r>
              <a:rPr lang="en-US" b="1" dirty="0" smtClean="0">
                <a:solidFill>
                  <a:srgbClr val="FF0000"/>
                </a:solidFill>
              </a:rPr>
              <a:t>with adult supervision.</a:t>
            </a:r>
            <a:endParaRPr lang="en-US" b="1" dirty="0">
              <a:solidFill>
                <a:srgbClr val="FF0000"/>
              </a:solidFill>
            </a:endParaRPr>
          </a:p>
          <a:p>
            <a:r>
              <a:rPr lang="en-US" b="1" dirty="0">
                <a:solidFill>
                  <a:srgbClr val="FF0000"/>
                </a:solidFill>
              </a:rPr>
              <a:t>Don’t go alone</a:t>
            </a:r>
            <a:r>
              <a:rPr lang="en-US" b="1" dirty="0"/>
              <a:t>.  Always go with 2 or 3 others.</a:t>
            </a:r>
          </a:p>
          <a:p>
            <a:r>
              <a:rPr lang="en-US" b="1" dirty="0"/>
              <a:t>Always wear your </a:t>
            </a:r>
            <a:r>
              <a:rPr lang="en-US" b="1" dirty="0">
                <a:solidFill>
                  <a:srgbClr val="FF0000"/>
                </a:solidFill>
              </a:rPr>
              <a:t>life jacket</a:t>
            </a:r>
            <a:r>
              <a:rPr lang="en-US" b="1" dirty="0"/>
              <a:t>, wear a </a:t>
            </a:r>
            <a:r>
              <a:rPr lang="en-US" b="1" dirty="0">
                <a:solidFill>
                  <a:srgbClr val="FF0000"/>
                </a:solidFill>
              </a:rPr>
              <a:t>whistle</a:t>
            </a:r>
            <a:r>
              <a:rPr lang="en-US" b="1" dirty="0"/>
              <a:t> and </a:t>
            </a:r>
            <a:r>
              <a:rPr lang="en-US" b="1" dirty="0" smtClean="0"/>
              <a:t>consider </a:t>
            </a:r>
            <a:r>
              <a:rPr lang="en-US" b="1" dirty="0"/>
              <a:t>a </a:t>
            </a:r>
            <a:r>
              <a:rPr lang="en-US" b="1" dirty="0" smtClean="0"/>
              <a:t>flashlight</a:t>
            </a:r>
            <a:r>
              <a:rPr lang="en-US" b="1" dirty="0"/>
              <a:t> </a:t>
            </a:r>
            <a:r>
              <a:rPr lang="en-US" b="1" dirty="0" smtClean="0"/>
              <a:t>in case of bad weather.</a:t>
            </a:r>
            <a:endParaRPr lang="en-US" b="1" dirty="0"/>
          </a:p>
          <a:p>
            <a:endParaRPr lang="en-US" dirty="0"/>
          </a:p>
        </p:txBody>
      </p:sp>
      <p:sp>
        <p:nvSpPr>
          <p:cNvPr id="5" name="Slide Number Placeholder 4"/>
          <p:cNvSpPr>
            <a:spLocks noGrp="1"/>
          </p:cNvSpPr>
          <p:nvPr>
            <p:ph type="sldNum" sz="quarter" idx="12"/>
          </p:nvPr>
        </p:nvSpPr>
        <p:spPr/>
        <p:txBody>
          <a:bodyPr/>
          <a:lstStyle/>
          <a:p>
            <a:fld id="{380ED3A3-BA43-43DE-9A59-7E0E033A89EB}" type="slidenum">
              <a:rPr lang="en-US" smtClean="0"/>
              <a:t>11</a:t>
            </a:fld>
            <a:endParaRPr lang="en-US" dirty="0"/>
          </a:p>
        </p:txBody>
      </p:sp>
    </p:spTree>
    <p:extLst>
      <p:ext uri="{BB962C8B-B14F-4D97-AF65-F5344CB8AC3E}">
        <p14:creationId xmlns:p14="http://schemas.microsoft.com/office/powerpoint/2010/main" val="25947255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 the Water</a:t>
            </a:r>
          </a:p>
        </p:txBody>
      </p:sp>
      <p:sp>
        <p:nvSpPr>
          <p:cNvPr id="3" name="Slide Number Placeholder 2"/>
          <p:cNvSpPr>
            <a:spLocks noGrp="1"/>
          </p:cNvSpPr>
          <p:nvPr>
            <p:ph type="sldNum" sz="quarter" idx="12"/>
          </p:nvPr>
        </p:nvSpPr>
        <p:spPr/>
        <p:txBody>
          <a:bodyPr/>
          <a:lstStyle/>
          <a:p>
            <a:fld id="{380ED3A3-BA43-43DE-9A59-7E0E033A89EB}" type="slidenum">
              <a:rPr lang="en-US" smtClean="0"/>
              <a:t>12</a:t>
            </a:fld>
            <a:endParaRPr lang="en-US" dirty="0"/>
          </a:p>
        </p:txBody>
      </p:sp>
      <p:pic>
        <p:nvPicPr>
          <p:cNvPr id="5122" name="Picture 2" descr="C:\Users\User\AppData\Local\Microsoft\Windows\Temporary Internet Files\Content.IE5\Z01632R2\boarding kayak.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3733800"/>
            <a:ext cx="28448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656" y="1636143"/>
            <a:ext cx="3143644" cy="201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6576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828800"/>
            <a:ext cx="3082772" cy="204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310364"/>
      </p:ext>
    </p:extLst>
  </p:cSld>
  <p:clrMapOvr>
    <a:masterClrMapping/>
  </p:clrMapOvr>
  <p:transition xmlns:p14="http://schemas.microsoft.com/office/powerpoint/2010/mai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 Aware Out There</a:t>
            </a:r>
          </a:p>
        </p:txBody>
      </p:sp>
      <p:sp>
        <p:nvSpPr>
          <p:cNvPr id="3" name="Content Placeholder 2"/>
          <p:cNvSpPr>
            <a:spLocks noGrp="1"/>
          </p:cNvSpPr>
          <p:nvPr>
            <p:ph idx="1"/>
          </p:nvPr>
        </p:nvSpPr>
        <p:spPr>
          <a:xfrm>
            <a:off x="762000" y="1600200"/>
            <a:ext cx="8153400" cy="4525963"/>
          </a:xfrm>
        </p:spPr>
        <p:txBody>
          <a:bodyPr/>
          <a:lstStyle/>
          <a:p>
            <a:r>
              <a:rPr lang="en-US" b="1" dirty="0"/>
              <a:t>Look out for other boats such as powerboats and commercial boats</a:t>
            </a:r>
          </a:p>
          <a:p>
            <a:r>
              <a:rPr lang="en-US" b="1" dirty="0"/>
              <a:t>Learn the “Rules of the Road” and use them!</a:t>
            </a:r>
          </a:p>
        </p:txBody>
      </p:sp>
      <p:sp>
        <p:nvSpPr>
          <p:cNvPr id="4" name="Slide Number Placeholder 3"/>
          <p:cNvSpPr>
            <a:spLocks noGrp="1"/>
          </p:cNvSpPr>
          <p:nvPr>
            <p:ph type="sldNum" sz="quarter" idx="12"/>
          </p:nvPr>
        </p:nvSpPr>
        <p:spPr/>
        <p:txBody>
          <a:bodyPr/>
          <a:lstStyle/>
          <a:p>
            <a:fld id="{380ED3A3-BA43-43DE-9A59-7E0E033A89EB}" type="slidenum">
              <a:rPr lang="en-US" smtClean="0"/>
              <a:t>13</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57600" y="3337559"/>
            <a:ext cx="4876800" cy="172995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8200" y="5158950"/>
            <a:ext cx="3505200" cy="1394249"/>
          </a:xfrm>
          <a:prstGeom prst="rect">
            <a:avLst/>
          </a:prstGeom>
        </p:spPr>
      </p:pic>
    </p:spTree>
    <p:extLst>
      <p:ext uri="{BB962C8B-B14F-4D97-AF65-F5344CB8AC3E}">
        <p14:creationId xmlns:p14="http://schemas.microsoft.com/office/powerpoint/2010/main" val="25134621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 Sure People Can See You</a:t>
            </a:r>
          </a:p>
        </p:txBody>
      </p:sp>
      <p:sp>
        <p:nvSpPr>
          <p:cNvPr id="3" name="Content Placeholder 2"/>
          <p:cNvSpPr>
            <a:spLocks noGrp="1"/>
          </p:cNvSpPr>
          <p:nvPr>
            <p:ph idx="1"/>
          </p:nvPr>
        </p:nvSpPr>
        <p:spPr/>
        <p:txBody>
          <a:bodyPr/>
          <a:lstStyle/>
          <a:p>
            <a:pPr>
              <a:buFont typeface="Arial"/>
              <a:buChar char="•"/>
            </a:pPr>
            <a:r>
              <a:rPr lang="en-US" b="1" dirty="0"/>
              <a:t>Paddle Flash: Sunlight off the paddle helps others see you.</a:t>
            </a:r>
          </a:p>
          <a:p>
            <a:pPr>
              <a:buFont typeface="Arial"/>
              <a:buChar char="•"/>
            </a:pPr>
            <a:r>
              <a:rPr lang="en-US" b="1" dirty="0"/>
              <a:t>Motion: Paddle movement</a:t>
            </a:r>
          </a:p>
          <a:p>
            <a:pPr>
              <a:buFont typeface="Arial"/>
              <a:buChar char="•"/>
            </a:pPr>
            <a:r>
              <a:rPr lang="en-US" b="1" dirty="0"/>
              <a:t>Clothing: Bright clothes</a:t>
            </a:r>
          </a:p>
          <a:p>
            <a:pPr>
              <a:buFont typeface="Arial"/>
              <a:buChar char="•"/>
            </a:pPr>
            <a:r>
              <a:rPr lang="en-US" b="1" dirty="0"/>
              <a:t> Life jackets in bright </a:t>
            </a:r>
          </a:p>
          <a:p>
            <a:pPr marL="0" indent="0">
              <a:buNone/>
            </a:pPr>
            <a:r>
              <a:rPr lang="en-US" b="1" dirty="0"/>
              <a:t>     colors help people </a:t>
            </a:r>
          </a:p>
          <a:p>
            <a:pPr marL="0" indent="0">
              <a:buNone/>
            </a:pPr>
            <a:r>
              <a:rPr lang="en-US" b="1" dirty="0"/>
              <a:t>     see you</a:t>
            </a:r>
          </a:p>
          <a:p>
            <a:endParaRPr lang="en-US" dirty="0"/>
          </a:p>
          <a:p>
            <a:endParaRPr lang="en-US" dirty="0"/>
          </a:p>
          <a:p>
            <a:endParaRPr lang="en-US" dirty="0"/>
          </a:p>
          <a:p>
            <a:endParaRPr lang="en-US"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84950" y="3657600"/>
            <a:ext cx="3558616"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380ED3A3-BA43-43DE-9A59-7E0E033A89EB}" type="slidenum">
              <a:rPr lang="en-US" smtClean="0"/>
              <a:t>14</a:t>
            </a:fld>
            <a:endParaRPr lang="en-US" dirty="0"/>
          </a:p>
        </p:txBody>
      </p:sp>
    </p:spTree>
    <p:extLst>
      <p:ext uri="{BB962C8B-B14F-4D97-AF65-F5344CB8AC3E}">
        <p14:creationId xmlns:p14="http://schemas.microsoft.com/office/powerpoint/2010/main" val="29068190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Stand Up </a:t>
            </a:r>
            <a:r>
              <a:rPr lang="en-US" b="1" dirty="0" err="1"/>
              <a:t>Paddlecraft</a:t>
            </a:r>
            <a:r>
              <a:rPr lang="en-US" b="1" dirty="0"/>
              <a:t> (SUP)</a:t>
            </a:r>
          </a:p>
        </p:txBody>
      </p:sp>
      <p:pic>
        <p:nvPicPr>
          <p:cNvPr id="4813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1447800"/>
            <a:ext cx="44971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57700" y="1447800"/>
            <a:ext cx="3429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5638800"/>
            <a:ext cx="3048000" cy="954107"/>
          </a:xfrm>
          <a:prstGeom prst="rect">
            <a:avLst/>
          </a:prstGeom>
          <a:noFill/>
        </p:spPr>
        <p:txBody>
          <a:bodyPr wrap="square" rtlCol="0">
            <a:spAutoFit/>
          </a:bodyPr>
          <a:lstStyle/>
          <a:p>
            <a:r>
              <a:rPr lang="en-US" sz="2800" b="1" dirty="0"/>
              <a:t>What’s Wrong with This Picture?</a:t>
            </a:r>
          </a:p>
        </p:txBody>
      </p:sp>
      <p:sp>
        <p:nvSpPr>
          <p:cNvPr id="4" name="TextBox 3"/>
          <p:cNvSpPr txBox="1"/>
          <p:nvPr/>
        </p:nvSpPr>
        <p:spPr>
          <a:xfrm>
            <a:off x="4572000" y="5689600"/>
            <a:ext cx="3352800" cy="954107"/>
          </a:xfrm>
          <a:prstGeom prst="rect">
            <a:avLst/>
          </a:prstGeom>
          <a:noFill/>
        </p:spPr>
        <p:txBody>
          <a:bodyPr wrap="square" rtlCol="0">
            <a:spAutoFit/>
          </a:bodyPr>
          <a:lstStyle/>
          <a:p>
            <a:r>
              <a:rPr lang="en-US" sz="2800" b="1" dirty="0"/>
              <a:t>What’s Right with This Picture?</a:t>
            </a:r>
          </a:p>
        </p:txBody>
      </p:sp>
      <p:sp>
        <p:nvSpPr>
          <p:cNvPr id="5" name="Slide Number Placeholder 4"/>
          <p:cNvSpPr>
            <a:spLocks noGrp="1"/>
          </p:cNvSpPr>
          <p:nvPr>
            <p:ph type="sldNum" sz="quarter" idx="12"/>
          </p:nvPr>
        </p:nvSpPr>
        <p:spPr/>
        <p:txBody>
          <a:bodyPr/>
          <a:lstStyle/>
          <a:p>
            <a:fld id="{33D6E5A2-EC83-451F-A719-9AC1370DD5CF}" type="slidenum">
              <a:rPr lang="en-US" smtClean="0"/>
              <a:pPr/>
              <a:t>15</a:t>
            </a:fld>
            <a:endParaRPr lang="en-US" dirty="0"/>
          </a:p>
        </p:txBody>
      </p:sp>
    </p:spTree>
    <p:extLst>
      <p:ext uri="{BB962C8B-B14F-4D97-AF65-F5344CB8AC3E}">
        <p14:creationId xmlns:p14="http://schemas.microsoft.com/office/powerpoint/2010/main" val="4009129851"/>
      </p:ext>
    </p:extLst>
  </p:cSld>
  <p:clrMapOvr>
    <a:masterClrMapping/>
  </p:clrMapOvr>
  <p:transition xmlns:p14="http://schemas.microsoft.com/office/powerpoint/2010/main" spd="slow" advTm="58435">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 Safety Tips for SUPs</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1. Wear a</a:t>
            </a:r>
            <a:r>
              <a:rPr lang="en-US" b="1" dirty="0">
                <a:solidFill>
                  <a:srgbClr val="FF0000"/>
                </a:solidFill>
              </a:rPr>
              <a:t> lifejacket </a:t>
            </a:r>
            <a:r>
              <a:rPr lang="en-US" b="1" dirty="0"/>
              <a:t>and wear a </a:t>
            </a:r>
            <a:r>
              <a:rPr lang="en-US" b="1" dirty="0">
                <a:solidFill>
                  <a:srgbClr val="FF0000"/>
                </a:solidFill>
              </a:rPr>
              <a:t>whistle </a:t>
            </a:r>
          </a:p>
          <a:p>
            <a:pPr marL="0" indent="0">
              <a:buNone/>
            </a:pPr>
            <a:r>
              <a:rPr lang="en-US" b="1" dirty="0"/>
              <a:t>2. Know how to swim</a:t>
            </a:r>
          </a:p>
          <a:p>
            <a:pPr marL="0" indent="0">
              <a:buNone/>
            </a:pPr>
            <a:r>
              <a:rPr lang="en-US" b="1" dirty="0"/>
              <a:t>3. Know the local regulations and rules </a:t>
            </a:r>
          </a:p>
          <a:p>
            <a:pPr marL="0" indent="0">
              <a:buNone/>
            </a:pPr>
            <a:r>
              <a:rPr lang="en-US" b="1" dirty="0"/>
              <a:t>4. Know your weather and area – winds, water,           </a:t>
            </a:r>
          </a:p>
          <a:p>
            <a:pPr marL="0" indent="0">
              <a:buNone/>
            </a:pPr>
            <a:r>
              <a:rPr lang="en-US" b="1" dirty="0"/>
              <a:t>    terrain </a:t>
            </a:r>
          </a:p>
          <a:p>
            <a:pPr marL="0" indent="0">
              <a:buNone/>
            </a:pPr>
            <a:r>
              <a:rPr lang="en-US" b="1" dirty="0"/>
              <a:t>5. Know when to wear a leash </a:t>
            </a:r>
          </a:p>
          <a:p>
            <a:pPr marL="0" indent="0">
              <a:buNone/>
            </a:pPr>
            <a:r>
              <a:rPr lang="en-US" b="1" dirty="0"/>
              <a:t>6. Don’t go where you aren’t supposed to be and   </a:t>
            </a:r>
          </a:p>
          <a:p>
            <a:pPr marL="0" indent="0">
              <a:buNone/>
            </a:pPr>
            <a:r>
              <a:rPr lang="en-US" b="1" dirty="0"/>
              <a:t>    avoid other swimmers, boaters, paddleboards </a:t>
            </a:r>
          </a:p>
          <a:p>
            <a:pPr marL="0" indent="0">
              <a:buNone/>
            </a:pPr>
            <a:r>
              <a:rPr lang="en-US" b="1" dirty="0"/>
              <a:t>7. Take a safety course </a:t>
            </a:r>
          </a:p>
        </p:txBody>
      </p:sp>
      <p:sp>
        <p:nvSpPr>
          <p:cNvPr id="4" name="Slide Number Placeholder 3"/>
          <p:cNvSpPr>
            <a:spLocks noGrp="1"/>
          </p:cNvSpPr>
          <p:nvPr>
            <p:ph type="sldNum" sz="quarter" idx="12"/>
          </p:nvPr>
        </p:nvSpPr>
        <p:spPr/>
        <p:txBody>
          <a:bodyPr/>
          <a:lstStyle/>
          <a:p>
            <a:fld id="{380ED3A3-BA43-43DE-9A59-7E0E033A89EB}" type="slidenum">
              <a:rPr lang="en-US" smtClean="0"/>
              <a:t>16</a:t>
            </a:fld>
            <a:endParaRPr lang="en-US" dirty="0"/>
          </a:p>
        </p:txBody>
      </p:sp>
    </p:spTree>
    <p:extLst>
      <p:ext uri="{BB962C8B-B14F-4D97-AF65-F5344CB8AC3E}">
        <p14:creationId xmlns:p14="http://schemas.microsoft.com/office/powerpoint/2010/main" val="1801668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868362"/>
          </a:xfrm>
        </p:spPr>
        <p:txBody>
          <a:bodyPr/>
          <a:lstStyle/>
          <a:p>
            <a:r>
              <a:rPr lang="en-US" b="1" dirty="0"/>
              <a:t>Top Paddle </a:t>
            </a:r>
            <a:r>
              <a:rPr lang="en-US" b="1" dirty="0" smtClean="0"/>
              <a:t>Craft </a:t>
            </a:r>
            <a:r>
              <a:rPr lang="en-US" b="1" dirty="0"/>
              <a:t>Safety Tips</a:t>
            </a:r>
          </a:p>
        </p:txBody>
      </p:sp>
      <p:sp>
        <p:nvSpPr>
          <p:cNvPr id="3" name="Content Placeholder 2"/>
          <p:cNvSpPr>
            <a:spLocks noGrp="1"/>
          </p:cNvSpPr>
          <p:nvPr>
            <p:ph idx="1"/>
          </p:nvPr>
        </p:nvSpPr>
        <p:spPr>
          <a:xfrm>
            <a:off x="838200" y="1219200"/>
            <a:ext cx="8077200" cy="5105400"/>
          </a:xfrm>
        </p:spPr>
        <p:txBody>
          <a:bodyPr>
            <a:noAutofit/>
          </a:bodyPr>
          <a:lstStyle/>
          <a:p>
            <a:pPr marL="0" indent="0">
              <a:buNone/>
            </a:pPr>
            <a:r>
              <a:rPr lang="en-US" sz="2800" b="1" dirty="0"/>
              <a:t>1. Take a Safety Course</a:t>
            </a:r>
          </a:p>
          <a:p>
            <a:pPr marL="0" indent="0">
              <a:buNone/>
            </a:pPr>
            <a:r>
              <a:rPr lang="en-US" sz="2800" b="1" dirty="0"/>
              <a:t>2. </a:t>
            </a:r>
            <a:r>
              <a:rPr lang="en-US" sz="2800" b="1" dirty="0" smtClean="0"/>
              <a:t>Wear </a:t>
            </a:r>
            <a:r>
              <a:rPr lang="en-US" sz="2800" b="1" dirty="0"/>
              <a:t>Your </a:t>
            </a:r>
            <a:r>
              <a:rPr lang="en-US" sz="2800" b="1" dirty="0">
                <a:solidFill>
                  <a:srgbClr val="FF0000"/>
                </a:solidFill>
              </a:rPr>
              <a:t>Lifejacket and Whistle</a:t>
            </a:r>
          </a:p>
          <a:p>
            <a:pPr marL="0" indent="0">
              <a:buNone/>
            </a:pPr>
            <a:r>
              <a:rPr lang="en-US" sz="2800" b="1" dirty="0"/>
              <a:t>3. </a:t>
            </a:r>
            <a:r>
              <a:rPr lang="en-US" sz="2800" b="1" dirty="0" smtClean="0"/>
              <a:t>Consider Cold Water </a:t>
            </a:r>
            <a:r>
              <a:rPr lang="en-US" sz="2800" b="1" dirty="0"/>
              <a:t>Safety</a:t>
            </a:r>
          </a:p>
          <a:p>
            <a:pPr marL="0" indent="0">
              <a:buNone/>
            </a:pPr>
            <a:r>
              <a:rPr lang="en-US" sz="2800" b="1" dirty="0"/>
              <a:t>4. </a:t>
            </a:r>
            <a:r>
              <a:rPr lang="en-US" sz="2800" b="1" dirty="0" smtClean="0"/>
              <a:t>Know </a:t>
            </a:r>
            <a:r>
              <a:rPr lang="en-US" sz="2800" b="1" dirty="0"/>
              <a:t>Rules of the Road</a:t>
            </a:r>
          </a:p>
          <a:p>
            <a:pPr marL="0" indent="0">
              <a:buNone/>
            </a:pPr>
            <a:r>
              <a:rPr lang="en-US" sz="2800" b="1" dirty="0"/>
              <a:t>5. </a:t>
            </a:r>
            <a:r>
              <a:rPr lang="en-US" sz="2800" b="1" dirty="0" smtClean="0"/>
              <a:t>Get a Safety </a:t>
            </a:r>
            <a:r>
              <a:rPr lang="en-US" sz="2800" b="1" dirty="0"/>
              <a:t>Check</a:t>
            </a:r>
          </a:p>
          <a:p>
            <a:pPr marL="0" indent="0">
              <a:buNone/>
            </a:pPr>
            <a:r>
              <a:rPr lang="en-US" sz="2800" b="1" dirty="0"/>
              <a:t>6. </a:t>
            </a:r>
            <a:r>
              <a:rPr lang="en-US" sz="2800" b="1" dirty="0" smtClean="0"/>
              <a:t>Practice Good </a:t>
            </a:r>
            <a:r>
              <a:rPr lang="en-US" sz="2800" b="1" dirty="0"/>
              <a:t>Ethics and Conduct</a:t>
            </a:r>
          </a:p>
          <a:p>
            <a:pPr marL="0" indent="0">
              <a:buNone/>
            </a:pPr>
            <a:r>
              <a:rPr lang="en-US" sz="2800" b="1" dirty="0"/>
              <a:t>7. Know Your Limits </a:t>
            </a:r>
          </a:p>
          <a:p>
            <a:pPr marL="0" indent="0">
              <a:buNone/>
            </a:pPr>
            <a:r>
              <a:rPr lang="en-US" sz="2800" b="1" dirty="0"/>
              <a:t>8. </a:t>
            </a:r>
            <a:r>
              <a:rPr lang="en-US" sz="2800" b="1" dirty="0" smtClean="0"/>
              <a:t>Perform Trip </a:t>
            </a:r>
            <a:r>
              <a:rPr lang="en-US" sz="2800" b="1" dirty="0"/>
              <a:t>Preparation and </a:t>
            </a:r>
            <a:r>
              <a:rPr lang="en-US" sz="2800" b="1" dirty="0" smtClean="0"/>
              <a:t>Planning</a:t>
            </a:r>
          </a:p>
          <a:p>
            <a:pPr marL="0" indent="0">
              <a:buNone/>
            </a:pPr>
            <a:r>
              <a:rPr lang="en-US" sz="2800" b="1" dirty="0" smtClean="0"/>
              <a:t>9. Consider Appropriate Footwear</a:t>
            </a:r>
          </a:p>
          <a:p>
            <a:pPr marL="0" indent="0">
              <a:buNone/>
            </a:pPr>
            <a:r>
              <a:rPr lang="en-US" sz="2800" b="1" dirty="0" smtClean="0"/>
              <a:t>10. Learn Rescue Skills</a:t>
            </a:r>
          </a:p>
          <a:p>
            <a:pPr marL="0" indent="0">
              <a:buNone/>
            </a:pPr>
            <a:endParaRPr lang="en-US" sz="2800" b="1" dirty="0" smtClean="0"/>
          </a:p>
          <a:p>
            <a:pPr marL="0" indent="0">
              <a:buNone/>
            </a:pPr>
            <a:endParaRPr lang="en-US" sz="2800" b="1" dirty="0"/>
          </a:p>
        </p:txBody>
      </p:sp>
      <p:sp>
        <p:nvSpPr>
          <p:cNvPr id="4" name="Slide Number Placeholder 3"/>
          <p:cNvSpPr>
            <a:spLocks noGrp="1"/>
          </p:cNvSpPr>
          <p:nvPr>
            <p:ph type="sldNum" sz="quarter" idx="12"/>
          </p:nvPr>
        </p:nvSpPr>
        <p:spPr/>
        <p:txBody>
          <a:bodyPr/>
          <a:lstStyle/>
          <a:p>
            <a:fld id="{380ED3A3-BA43-43DE-9A59-7E0E033A89EB}" type="slidenum">
              <a:rPr lang="en-US" smtClean="0"/>
              <a:t>17</a:t>
            </a:fld>
            <a:endParaRPr lang="en-US" dirty="0"/>
          </a:p>
        </p:txBody>
      </p:sp>
    </p:spTree>
    <p:extLst>
      <p:ext uri="{BB962C8B-B14F-4D97-AF65-F5344CB8AC3E}">
        <p14:creationId xmlns:p14="http://schemas.microsoft.com/office/powerpoint/2010/main" val="2623065086"/>
      </p:ext>
    </p:extLst>
  </p:cSld>
  <p:clrMapOvr>
    <a:masterClrMapping/>
  </p:clrMapOvr>
  <p:transition xmlns:p14="http://schemas.microsoft.com/office/powerpoint/2010/mai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153400" cy="1143000"/>
          </a:xfrm>
        </p:spPr>
        <p:txBody>
          <a:bodyPr>
            <a:normAutofit fontScale="90000"/>
          </a:bodyPr>
          <a:lstStyle/>
          <a:p>
            <a:r>
              <a:rPr lang="en-US" b="1" dirty="0"/>
              <a:t>Put your name and your home telephone number on your boat!</a:t>
            </a:r>
            <a:r>
              <a:rPr lang="en-US" dirty="0"/>
              <a:t/>
            </a:r>
            <a:br>
              <a:rPr lang="en-US" dirty="0"/>
            </a:br>
            <a:endParaRPr lang="en-US" dirty="0"/>
          </a:p>
        </p:txBody>
      </p:sp>
      <p:sp>
        <p:nvSpPr>
          <p:cNvPr id="5" name="Slide Number Placeholder 4"/>
          <p:cNvSpPr>
            <a:spLocks noGrp="1"/>
          </p:cNvSpPr>
          <p:nvPr>
            <p:ph type="sldNum" sz="quarter" idx="12"/>
          </p:nvPr>
        </p:nvSpPr>
        <p:spPr/>
        <p:txBody>
          <a:bodyPr/>
          <a:lstStyle/>
          <a:p>
            <a:pPr>
              <a:defRPr/>
            </a:pPr>
            <a:fld id="{EB7534EE-6D27-4FE2-B45D-2A230F55BFF5}" type="slidenum">
              <a:rPr lang="en-US" smtClean="0">
                <a:solidFill>
                  <a:srgbClr val="000000"/>
                </a:solidFill>
              </a:rPr>
              <a:pPr>
                <a:defRPr/>
              </a:pPr>
              <a:t>18</a:t>
            </a:fld>
            <a:endParaRPr lang="en-US" dirty="0">
              <a:solidFill>
                <a:srgbClr val="000000"/>
              </a:solidFill>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552" y="1833889"/>
            <a:ext cx="5715000" cy="3042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15114" y="2485180"/>
            <a:ext cx="1503938"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rPr>
              <a:t>John Doe</a:t>
            </a:r>
          </a:p>
        </p:txBody>
      </p:sp>
      <p:sp>
        <p:nvSpPr>
          <p:cNvPr id="7" name="TextBox 6"/>
          <p:cNvSpPr txBox="1"/>
          <p:nvPr/>
        </p:nvSpPr>
        <p:spPr>
          <a:xfrm>
            <a:off x="3094234" y="2983073"/>
            <a:ext cx="1949573"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rPr>
              <a:t>Home phone</a:t>
            </a:r>
          </a:p>
        </p:txBody>
      </p:sp>
      <p:sp>
        <p:nvSpPr>
          <p:cNvPr id="8" name="TextBox 7"/>
          <p:cNvSpPr txBox="1"/>
          <p:nvPr/>
        </p:nvSpPr>
        <p:spPr>
          <a:xfrm>
            <a:off x="3015637" y="3609086"/>
            <a:ext cx="3850734"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rPr>
              <a:t>Another phone-spouse cell</a:t>
            </a:r>
          </a:p>
        </p:txBody>
      </p:sp>
      <p:sp>
        <p:nvSpPr>
          <p:cNvPr id="9" name="TextBox 8"/>
          <p:cNvSpPr txBox="1"/>
          <p:nvPr/>
        </p:nvSpPr>
        <p:spPr>
          <a:xfrm>
            <a:off x="914400" y="5562600"/>
            <a:ext cx="7842723" cy="830997"/>
          </a:xfrm>
          <a:prstGeom prst="rect">
            <a:avLst/>
          </a:prstGeom>
          <a:noFill/>
        </p:spPr>
        <p:txBody>
          <a:bodyPr wrap="square" rtlCol="0">
            <a:spAutoFit/>
          </a:bodyPr>
          <a:lstStyle/>
          <a:p>
            <a:pPr algn="ctr" fontAlgn="base">
              <a:spcBef>
                <a:spcPct val="0"/>
              </a:spcBef>
              <a:spcAft>
                <a:spcPct val="0"/>
              </a:spcAft>
            </a:pPr>
            <a:r>
              <a:rPr lang="en-US" sz="2400" b="1" dirty="0">
                <a:solidFill>
                  <a:srgbClr val="000000"/>
                </a:solidFill>
              </a:rPr>
              <a:t>If you had your cell phone in the kayak, it won’t work </a:t>
            </a:r>
            <a:r>
              <a:rPr lang="en-US" sz="2400" b="1" dirty="0" smtClean="0">
                <a:solidFill>
                  <a:srgbClr val="000000"/>
                </a:solidFill>
              </a:rPr>
              <a:t>wet unless in a waterproof case!</a:t>
            </a:r>
            <a:endParaRPr lang="en-US" sz="2400" b="1" dirty="0">
              <a:solidFill>
                <a:srgbClr val="000000"/>
              </a:solidFill>
            </a:endParaRPr>
          </a:p>
        </p:txBody>
      </p:sp>
      <p:sp>
        <p:nvSpPr>
          <p:cNvPr id="3" name="TextBox 2"/>
          <p:cNvSpPr txBox="1"/>
          <p:nvPr/>
        </p:nvSpPr>
        <p:spPr>
          <a:xfrm>
            <a:off x="2217876" y="6559414"/>
            <a:ext cx="184666" cy="461665"/>
          </a:xfrm>
          <a:prstGeom prst="rect">
            <a:avLst/>
          </a:prstGeom>
          <a:noFill/>
          <a:ln>
            <a:solidFill>
              <a:schemeClr val="accent1"/>
            </a:solidFill>
          </a:ln>
        </p:spPr>
        <p:txBody>
          <a:bodyPr wrap="none" rtlCol="0">
            <a:spAutoFit/>
          </a:bodyPr>
          <a:lstStyle/>
          <a:p>
            <a:endParaRPr lang="en-US" sz="2400" b="1" dirty="0" smtClean="0"/>
          </a:p>
        </p:txBody>
      </p:sp>
    </p:spTree>
    <p:extLst>
      <p:ext uri="{BB962C8B-B14F-4D97-AF65-F5344CB8AC3E}">
        <p14:creationId xmlns:p14="http://schemas.microsoft.com/office/powerpoint/2010/main" val="35531886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638800" cy="1401762"/>
          </a:xfrm>
        </p:spPr>
        <p:txBody>
          <a:bodyPr>
            <a:normAutofit fontScale="90000"/>
          </a:bodyPr>
          <a:lstStyle/>
          <a:p>
            <a:pPr algn="ctr"/>
            <a:r>
              <a:rPr lang="en-US" b="1" dirty="0"/>
              <a:t>Tell Your Family About </a:t>
            </a:r>
            <a:br>
              <a:rPr lang="en-US" b="1" dirty="0"/>
            </a:br>
            <a:r>
              <a:rPr lang="en-US" b="1" dirty="0"/>
              <a:t>“Smart” Resources</a:t>
            </a:r>
          </a:p>
        </p:txBody>
      </p:sp>
      <p:sp>
        <p:nvSpPr>
          <p:cNvPr id="3" name="Content Placeholder 2"/>
          <p:cNvSpPr>
            <a:spLocks noGrp="1"/>
          </p:cNvSpPr>
          <p:nvPr>
            <p:ph idx="1"/>
          </p:nvPr>
        </p:nvSpPr>
        <p:spPr/>
        <p:txBody>
          <a:bodyPr>
            <a:normAutofit/>
          </a:bodyPr>
          <a:lstStyle/>
          <a:p>
            <a:r>
              <a:rPr lang="en-US" b="1" dirty="0"/>
              <a:t>These Apps are available for free in iOS or Android format from your Apps Store:</a:t>
            </a:r>
          </a:p>
          <a:p>
            <a:pPr marL="457200" lvl="1" indent="0">
              <a:buNone/>
            </a:pPr>
            <a:endParaRPr lang="en-US" b="1" dirty="0"/>
          </a:p>
          <a:p>
            <a:pPr marL="457200" lvl="1" indent="0">
              <a:buNone/>
            </a:pPr>
            <a:r>
              <a:rPr lang="en-US" b="1" dirty="0"/>
              <a:t>ACA’s Paddle Ready        Coast Guard  Boat Safety</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3886200"/>
            <a:ext cx="1676400" cy="213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886200"/>
            <a:ext cx="115728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80ED3A3-BA43-43DE-9A59-7E0E033A89EB}" type="slidenum">
              <a:rPr lang="en-US" smtClean="0"/>
              <a:t>19</a:t>
            </a:fld>
            <a:endParaRPr lang="en-US" dirty="0"/>
          </a:p>
        </p:txBody>
      </p:sp>
    </p:spTree>
    <p:extLst>
      <p:ext uri="{BB962C8B-B14F-4D97-AF65-F5344CB8AC3E}">
        <p14:creationId xmlns:p14="http://schemas.microsoft.com/office/powerpoint/2010/main" val="3177461049"/>
      </p:ext>
    </p:extLst>
  </p:cSld>
  <p:clrMapOvr>
    <a:masterClrMapping/>
  </p:clrMapOvr>
  <p:transition xmlns:p14="http://schemas.microsoft.com/office/powerpoint/2010/mai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305800" cy="990600"/>
          </a:xfrm>
        </p:spPr>
        <p:txBody>
          <a:bodyPr>
            <a:normAutofit fontScale="90000"/>
          </a:bodyPr>
          <a:lstStyle/>
          <a:p>
            <a:r>
              <a:rPr lang="en-US" b="1" dirty="0"/>
              <a:t>There are Many Kinds of Paddle </a:t>
            </a:r>
            <a:r>
              <a:rPr lang="en-US" b="1" dirty="0" smtClean="0"/>
              <a:t>Craft</a:t>
            </a:r>
            <a:endParaRPr lang="en-US" b="1" dirty="0"/>
          </a:p>
        </p:txBody>
      </p:sp>
      <p:sp>
        <p:nvSpPr>
          <p:cNvPr id="3" name="Slide Number Placeholder 2"/>
          <p:cNvSpPr>
            <a:spLocks noGrp="1"/>
          </p:cNvSpPr>
          <p:nvPr>
            <p:ph type="sldNum" sz="quarter" idx="12"/>
          </p:nvPr>
        </p:nvSpPr>
        <p:spPr/>
        <p:txBody>
          <a:bodyPr/>
          <a:lstStyle/>
          <a:p>
            <a:fld id="{380ED3A3-BA43-43DE-9A59-7E0E033A89EB}" type="slidenum">
              <a:rPr lang="en-US" smtClean="0"/>
              <a:t>2</a:t>
            </a:fld>
            <a:endParaRPr lang="en-US" dirty="0"/>
          </a:p>
        </p:txBody>
      </p:sp>
      <p:pic>
        <p:nvPicPr>
          <p:cNvPr id="5" name="Picture 4" descr="2 Person Cano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95400" y="1447800"/>
            <a:ext cx="4191000" cy="2023332"/>
          </a:xfrm>
          <a:prstGeom prst="rect">
            <a:avLst/>
          </a:prstGeom>
        </p:spPr>
      </p:pic>
      <p:pic>
        <p:nvPicPr>
          <p:cNvPr id="9" name="Picture 8" descr="Pouch PF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91200" y="1295401"/>
            <a:ext cx="1828259" cy="2438400"/>
          </a:xfrm>
          <a:prstGeom prst="rect">
            <a:avLst/>
          </a:prstGeom>
        </p:spPr>
      </p:pic>
      <p:pic>
        <p:nvPicPr>
          <p:cNvPr id="11" name="Picture 10" descr="canoe (1).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57800" y="4114800"/>
            <a:ext cx="3124200" cy="2082800"/>
          </a:xfrm>
          <a:prstGeom prst="rect">
            <a:avLst/>
          </a:prstGeom>
        </p:spPr>
      </p:pic>
      <p:pic>
        <p:nvPicPr>
          <p:cNvPr id="12" name="Picture 11" descr="Fishing.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2000" y="4038600"/>
            <a:ext cx="2979248" cy="1981200"/>
          </a:xfrm>
          <a:prstGeom prst="rect">
            <a:avLst/>
          </a:prstGeom>
        </p:spPr>
      </p:pic>
    </p:spTree>
    <p:extLst>
      <p:ext uri="{BB962C8B-B14F-4D97-AF65-F5344CB8AC3E}">
        <p14:creationId xmlns:p14="http://schemas.microsoft.com/office/powerpoint/2010/main" val="518569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1143000"/>
            <a:ext cx="4495800" cy="851283"/>
          </a:xfrm>
        </p:spPr>
        <p:txBody>
          <a:bodyPr>
            <a:normAutofit fontScale="90000"/>
          </a:bodyPr>
          <a:lstStyle/>
          <a:p>
            <a:r>
              <a:rPr lang="en-US" sz="7200" dirty="0"/>
              <a:t/>
            </a:r>
            <a:br>
              <a:rPr lang="en-US" sz="7200" dirty="0"/>
            </a:br>
            <a:r>
              <a:rPr lang="en-US" sz="7200" dirty="0"/>
              <a:t/>
            </a:r>
            <a:br>
              <a:rPr lang="en-US" sz="7200" dirty="0"/>
            </a:br>
            <a:r>
              <a:rPr lang="en-US" sz="7200" dirty="0"/>
              <a:t/>
            </a:r>
            <a:br>
              <a:rPr lang="en-US" sz="7200" dirty="0"/>
            </a:br>
            <a:r>
              <a:rPr lang="en-US" sz="7200" dirty="0"/>
              <a:t/>
            </a:r>
            <a:br>
              <a:rPr lang="en-US" sz="7200" dirty="0"/>
            </a:br>
            <a:r>
              <a:rPr lang="en-US" sz="7200" dirty="0"/>
              <a:t>In Summary</a:t>
            </a:r>
            <a:endParaRPr lang="en-US" sz="7200" i="1" dirty="0"/>
          </a:p>
        </p:txBody>
      </p:sp>
      <p:sp>
        <p:nvSpPr>
          <p:cNvPr id="4" name="TextBox 3"/>
          <p:cNvSpPr txBox="1"/>
          <p:nvPr/>
        </p:nvSpPr>
        <p:spPr>
          <a:xfrm>
            <a:off x="1981200" y="2749332"/>
            <a:ext cx="5638800" cy="3847207"/>
          </a:xfrm>
          <a:prstGeom prst="rect">
            <a:avLst/>
          </a:prstGeom>
          <a:noFill/>
        </p:spPr>
        <p:txBody>
          <a:bodyPr wrap="square" rtlCol="0">
            <a:spAutoFit/>
          </a:bodyPr>
          <a:lstStyle/>
          <a:p>
            <a:pPr fontAlgn="base">
              <a:spcBef>
                <a:spcPct val="0"/>
              </a:spcBef>
              <a:spcAft>
                <a:spcPct val="0"/>
              </a:spcAft>
            </a:pPr>
            <a:r>
              <a:rPr lang="en-US" sz="2400" b="1" dirty="0">
                <a:solidFill>
                  <a:srgbClr val="0000FF"/>
                </a:solidFill>
              </a:rPr>
              <a:t>Tell Your Parents, Family, and Friends</a:t>
            </a:r>
          </a:p>
          <a:p>
            <a:pPr marL="457200" indent="-457200" fontAlgn="base">
              <a:spcBef>
                <a:spcPct val="0"/>
              </a:spcBef>
              <a:spcAft>
                <a:spcPct val="0"/>
              </a:spcAft>
              <a:buFont typeface="Arial"/>
              <a:buChar char="•"/>
            </a:pPr>
            <a:r>
              <a:rPr lang="en-US" sz="2400" b="1" dirty="0">
                <a:solidFill>
                  <a:srgbClr val="FF0000"/>
                </a:solidFill>
              </a:rPr>
              <a:t>Always Wear Your Life Jackets</a:t>
            </a:r>
          </a:p>
          <a:p>
            <a:pPr marL="457200" indent="-457200" fontAlgn="base">
              <a:spcBef>
                <a:spcPct val="0"/>
              </a:spcBef>
              <a:spcAft>
                <a:spcPct val="0"/>
              </a:spcAft>
              <a:buFont typeface="Arial"/>
              <a:buChar char="•"/>
            </a:pPr>
            <a:r>
              <a:rPr lang="en-US" sz="2400" b="1" dirty="0">
                <a:solidFill>
                  <a:srgbClr val="FF0000"/>
                </a:solidFill>
              </a:rPr>
              <a:t>Wear a Whistle (made for the water)</a:t>
            </a:r>
          </a:p>
          <a:p>
            <a:pPr marL="457200" indent="-457200" fontAlgn="base">
              <a:spcBef>
                <a:spcPct val="0"/>
              </a:spcBef>
              <a:spcAft>
                <a:spcPct val="0"/>
              </a:spcAft>
              <a:buFont typeface="Arial"/>
              <a:buChar char="•"/>
            </a:pPr>
            <a:r>
              <a:rPr lang="en-US" sz="2400" b="1" dirty="0">
                <a:solidFill>
                  <a:srgbClr val="FF0000"/>
                </a:solidFill>
              </a:rPr>
              <a:t>Tell People Where You are Going</a:t>
            </a:r>
          </a:p>
          <a:p>
            <a:pPr marL="457200" indent="-457200" fontAlgn="base">
              <a:spcBef>
                <a:spcPct val="0"/>
              </a:spcBef>
              <a:spcAft>
                <a:spcPct val="0"/>
              </a:spcAft>
              <a:buFont typeface="Arial"/>
              <a:buChar char="•"/>
            </a:pPr>
            <a:r>
              <a:rPr lang="en-US" sz="2400" b="1" dirty="0">
                <a:solidFill>
                  <a:srgbClr val="FF0000"/>
                </a:solidFill>
              </a:rPr>
              <a:t>Wear Brightly Colored Clothes</a:t>
            </a:r>
          </a:p>
          <a:p>
            <a:pPr marL="457200" indent="-457200" fontAlgn="base">
              <a:spcBef>
                <a:spcPct val="0"/>
              </a:spcBef>
              <a:spcAft>
                <a:spcPct val="0"/>
              </a:spcAft>
              <a:buFont typeface="Arial"/>
              <a:buChar char="•"/>
            </a:pPr>
            <a:r>
              <a:rPr lang="en-US" sz="2400" b="1" dirty="0">
                <a:solidFill>
                  <a:srgbClr val="FF0000"/>
                </a:solidFill>
              </a:rPr>
              <a:t>Paddle </a:t>
            </a:r>
            <a:r>
              <a:rPr lang="en-US" sz="2400" b="1" dirty="0" smtClean="0">
                <a:solidFill>
                  <a:srgbClr val="FF0000"/>
                </a:solidFill>
              </a:rPr>
              <a:t>in a Group</a:t>
            </a:r>
          </a:p>
          <a:p>
            <a:pPr marL="457200" indent="-457200" fontAlgn="base">
              <a:spcBef>
                <a:spcPct val="0"/>
              </a:spcBef>
              <a:spcAft>
                <a:spcPct val="0"/>
              </a:spcAft>
              <a:buFont typeface="Arial"/>
              <a:buChar char="•"/>
            </a:pPr>
            <a:r>
              <a:rPr lang="en-US" sz="2400" b="1" dirty="0" smtClean="0">
                <a:solidFill>
                  <a:srgbClr val="FF0000"/>
                </a:solidFill>
              </a:rPr>
              <a:t>Get </a:t>
            </a:r>
            <a:r>
              <a:rPr lang="en-US" sz="2400" b="1" dirty="0">
                <a:solidFill>
                  <a:srgbClr val="FF0000"/>
                </a:solidFill>
              </a:rPr>
              <a:t>O</a:t>
            </a:r>
            <a:r>
              <a:rPr lang="en-US" sz="2400" b="1" dirty="0" smtClean="0">
                <a:solidFill>
                  <a:srgbClr val="FF0000"/>
                </a:solidFill>
              </a:rPr>
              <a:t>n-the-</a:t>
            </a:r>
            <a:r>
              <a:rPr lang="en-US" sz="2400" b="1" dirty="0">
                <a:solidFill>
                  <a:srgbClr val="FF0000"/>
                </a:solidFill>
              </a:rPr>
              <a:t>W</a:t>
            </a:r>
            <a:r>
              <a:rPr lang="en-US" sz="2400" b="1" dirty="0" smtClean="0">
                <a:solidFill>
                  <a:srgbClr val="FF0000"/>
                </a:solidFill>
              </a:rPr>
              <a:t>ater </a:t>
            </a:r>
            <a:r>
              <a:rPr lang="en-US" sz="2400" b="1" dirty="0">
                <a:solidFill>
                  <a:srgbClr val="FF0000"/>
                </a:solidFill>
              </a:rPr>
              <a:t>I</a:t>
            </a:r>
            <a:r>
              <a:rPr lang="en-US" sz="2400" b="1" dirty="0" smtClean="0">
                <a:solidFill>
                  <a:srgbClr val="FF0000"/>
                </a:solidFill>
              </a:rPr>
              <a:t>nstruction</a:t>
            </a:r>
          </a:p>
          <a:p>
            <a:pPr algn="ctr" fontAlgn="base">
              <a:spcBef>
                <a:spcPct val="0"/>
              </a:spcBef>
              <a:spcAft>
                <a:spcPct val="0"/>
              </a:spcAft>
            </a:pPr>
            <a:endParaRPr lang="en-US" sz="2400" b="1" dirty="0">
              <a:solidFill>
                <a:srgbClr val="000000"/>
              </a:solidFill>
            </a:endParaRPr>
          </a:p>
          <a:p>
            <a:pPr algn="ctr" fontAlgn="base">
              <a:spcBef>
                <a:spcPct val="0"/>
              </a:spcBef>
              <a:spcAft>
                <a:spcPct val="0"/>
              </a:spcAft>
            </a:pPr>
            <a:r>
              <a:rPr lang="en-US" sz="2800" b="1" dirty="0">
                <a:solidFill>
                  <a:srgbClr val="000000"/>
                </a:solidFill>
              </a:rPr>
              <a:t>Have Fun</a:t>
            </a:r>
            <a:r>
              <a:rPr lang="is-IS" sz="2800" b="1" dirty="0">
                <a:solidFill>
                  <a:srgbClr val="000000"/>
                </a:solidFill>
              </a:rPr>
              <a:t>…..But Be </a:t>
            </a:r>
            <a:r>
              <a:rPr lang="is-IS" sz="2800" b="1" dirty="0" smtClean="0">
                <a:solidFill>
                  <a:srgbClr val="000000"/>
                </a:solidFill>
              </a:rPr>
              <a:t>Safe</a:t>
            </a:r>
            <a:endParaRPr lang="en-US" sz="1600" b="1" dirty="0">
              <a:latin typeface="+mj-lt"/>
              <a:ea typeface="Tahoma" pitchFamily="34" charset="0"/>
              <a:cs typeface="Tahoma" pitchFamily="34" charset="0"/>
            </a:endParaRPr>
          </a:p>
          <a:p>
            <a:pPr algn="just"/>
            <a:r>
              <a:rPr lang="en-US" sz="2400" b="1" dirty="0">
                <a:latin typeface="+mj-lt"/>
              </a:rPr>
              <a:t>	</a:t>
            </a:r>
            <a:r>
              <a:rPr lang="en-US" sz="1200" dirty="0">
                <a:solidFill>
                  <a:srgbClr val="FF0000"/>
                </a:solidFill>
              </a:rPr>
              <a:t>Copyright 2018 - Coast Guard Auxiliary Association, Inc.  </a:t>
            </a:r>
          </a:p>
        </p:txBody>
      </p:sp>
      <p:sp>
        <p:nvSpPr>
          <p:cNvPr id="5" name="Slide Number Placeholder 4"/>
          <p:cNvSpPr>
            <a:spLocks noGrp="1"/>
          </p:cNvSpPr>
          <p:nvPr>
            <p:ph type="sldNum" sz="quarter" idx="12"/>
          </p:nvPr>
        </p:nvSpPr>
        <p:spPr/>
        <p:txBody>
          <a:bodyPr/>
          <a:lstStyle/>
          <a:p>
            <a:fld id="{33D6E5A2-EC83-451F-A719-9AC1370DD5CF}" type="slidenum">
              <a:rPr lang="en-US" smtClean="0"/>
              <a:pPr/>
              <a:t>20</a:t>
            </a:fld>
            <a:endParaRPr lang="en-US"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1" y="4404945"/>
            <a:ext cx="1524000" cy="15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91400" y="4404945"/>
            <a:ext cx="1600200" cy="15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059421"/>
      </p:ext>
    </p:extLst>
  </p:cSld>
  <p:clrMapOvr>
    <a:masterClrMapping/>
  </p:clrMapOvr>
  <p:transition xmlns:p14="http://schemas.microsoft.com/office/powerpoint/2010/mai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325562"/>
          </a:xfrm>
        </p:spPr>
        <p:txBody>
          <a:bodyPr>
            <a:normAutofit/>
          </a:bodyPr>
          <a:lstStyle/>
          <a:p>
            <a:r>
              <a:rPr lang="en-US" b="1" dirty="0"/>
              <a:t>No Matter What Kind of Boat</a:t>
            </a:r>
            <a:r>
              <a:rPr lang="is-IS" b="1" dirty="0"/>
              <a:t>….</a:t>
            </a:r>
            <a:endParaRPr lang="en-US" b="1" dirty="0"/>
          </a:p>
        </p:txBody>
      </p:sp>
      <p:sp>
        <p:nvSpPr>
          <p:cNvPr id="3" name="Slide Number Placeholder 2"/>
          <p:cNvSpPr>
            <a:spLocks noGrp="1"/>
          </p:cNvSpPr>
          <p:nvPr>
            <p:ph type="sldNum" sz="quarter" idx="12"/>
          </p:nvPr>
        </p:nvSpPr>
        <p:spPr/>
        <p:txBody>
          <a:bodyPr/>
          <a:lstStyle/>
          <a:p>
            <a:fld id="{380ED3A3-BA43-43DE-9A59-7E0E033A89EB}" type="slidenum">
              <a:rPr lang="en-US" smtClean="0"/>
              <a:t>3</a:t>
            </a:fld>
            <a:endParaRPr lang="en-US" dirty="0"/>
          </a:p>
        </p:txBody>
      </p:sp>
      <p:sp>
        <p:nvSpPr>
          <p:cNvPr id="4" name="TextBox 3"/>
          <p:cNvSpPr txBox="1"/>
          <p:nvPr/>
        </p:nvSpPr>
        <p:spPr>
          <a:xfrm>
            <a:off x="838200" y="1295400"/>
            <a:ext cx="7696200" cy="4216539"/>
          </a:xfrm>
          <a:prstGeom prst="rect">
            <a:avLst/>
          </a:prstGeom>
          <a:noFill/>
        </p:spPr>
        <p:txBody>
          <a:bodyPr wrap="square" rtlCol="0">
            <a:spAutoFit/>
          </a:bodyPr>
          <a:lstStyle/>
          <a:p>
            <a:r>
              <a:rPr lang="en-US" sz="4400" b="1" dirty="0">
                <a:latin typeface="+mj-lt"/>
              </a:rPr>
              <a:t>Always Remember: Safety First</a:t>
            </a:r>
          </a:p>
          <a:p>
            <a:endParaRPr lang="en-US" sz="2000" b="1" dirty="0">
              <a:latin typeface="+mj-lt"/>
            </a:endParaRPr>
          </a:p>
          <a:p>
            <a:pPr marL="457200" indent="-457200">
              <a:buFont typeface="Arial"/>
              <a:buChar char="•"/>
            </a:pPr>
            <a:r>
              <a:rPr lang="en-US" sz="4000" b="1" dirty="0">
                <a:solidFill>
                  <a:srgbClr val="FF0000"/>
                </a:solidFill>
                <a:latin typeface="+mj-lt"/>
              </a:rPr>
              <a:t>Wear Life Jackets</a:t>
            </a:r>
          </a:p>
          <a:p>
            <a:pPr marL="457200" indent="-457200">
              <a:buFont typeface="Arial"/>
              <a:buChar char="•"/>
            </a:pPr>
            <a:endParaRPr lang="en-US" sz="2000" b="1" dirty="0">
              <a:solidFill>
                <a:srgbClr val="FF0000"/>
              </a:solidFill>
              <a:latin typeface="+mj-lt"/>
            </a:endParaRPr>
          </a:p>
          <a:p>
            <a:pPr marL="457200" indent="-457200">
              <a:buFont typeface="Arial"/>
              <a:buChar char="•"/>
            </a:pPr>
            <a:r>
              <a:rPr lang="en-US" sz="4000" b="1" dirty="0">
                <a:solidFill>
                  <a:srgbClr val="FF0000"/>
                </a:solidFill>
                <a:latin typeface="+mj-lt"/>
              </a:rPr>
              <a:t>Wear a Whistle</a:t>
            </a:r>
          </a:p>
          <a:p>
            <a:pPr marL="457200" indent="-457200">
              <a:buFont typeface="Arial"/>
              <a:buChar char="•"/>
            </a:pPr>
            <a:endParaRPr lang="en-US" sz="2000" b="1" dirty="0">
              <a:solidFill>
                <a:srgbClr val="FF0000"/>
              </a:solidFill>
              <a:latin typeface="+mj-lt"/>
            </a:endParaRPr>
          </a:p>
          <a:p>
            <a:pPr marL="457200" indent="-457200">
              <a:buFont typeface="Arial"/>
              <a:buChar char="•"/>
            </a:pPr>
            <a:r>
              <a:rPr lang="en-US" sz="4000" b="1" dirty="0">
                <a:solidFill>
                  <a:srgbClr val="FF0000"/>
                </a:solidFill>
                <a:latin typeface="+mj-lt"/>
              </a:rPr>
              <a:t>Plan Your Trip</a:t>
            </a:r>
          </a:p>
          <a:p>
            <a:endParaRPr lang="en-US" sz="4400" dirty="0">
              <a:latin typeface="+mj-lt"/>
            </a:endParaRPr>
          </a:p>
        </p:txBody>
      </p:sp>
      <p:pic>
        <p:nvPicPr>
          <p:cNvPr id="6" name="Picture 5" descr="USCG_PaddleResponsibly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4114800"/>
            <a:ext cx="4404732" cy="2246194"/>
          </a:xfrm>
          <a:prstGeom prst="rect">
            <a:avLst/>
          </a:prstGeom>
        </p:spPr>
      </p:pic>
    </p:spTree>
    <p:extLst>
      <p:ext uri="{BB962C8B-B14F-4D97-AF65-F5344CB8AC3E}">
        <p14:creationId xmlns:p14="http://schemas.microsoft.com/office/powerpoint/2010/main" val="2397107798"/>
      </p:ext>
    </p:extLst>
  </p:cSld>
  <p:clrMapOvr>
    <a:masterClrMapping/>
  </p:clrMapOvr>
  <p:transition xmlns:p14="http://schemas.microsoft.com/office/powerpoint/2010/mai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Life Jackets/Whistles</a:t>
            </a:r>
          </a:p>
        </p:txBody>
      </p:sp>
      <p:sp>
        <p:nvSpPr>
          <p:cNvPr id="3" name="Content Placeholder 2"/>
          <p:cNvSpPr>
            <a:spLocks noGrp="1"/>
          </p:cNvSpPr>
          <p:nvPr>
            <p:ph idx="1"/>
          </p:nvPr>
        </p:nvSpPr>
        <p:spPr>
          <a:xfrm>
            <a:off x="685800" y="1905000"/>
            <a:ext cx="7239000" cy="4572000"/>
          </a:xfrm>
        </p:spPr>
        <p:txBody>
          <a:bodyPr>
            <a:normAutofit/>
          </a:bodyPr>
          <a:lstStyle/>
          <a:p>
            <a:r>
              <a:rPr lang="en-US" b="1" dirty="0">
                <a:solidFill>
                  <a:srgbClr val="FF0000"/>
                </a:solidFill>
              </a:rPr>
              <a:t>USCG-approved Life Jacket</a:t>
            </a:r>
          </a:p>
          <a:p>
            <a:pPr lvl="1"/>
            <a:r>
              <a:rPr lang="en-US" sz="3200" b="1" dirty="0">
                <a:solidFill>
                  <a:srgbClr val="0000FF"/>
                </a:solidFill>
              </a:rPr>
              <a:t>Should be worn at all times</a:t>
            </a:r>
          </a:p>
          <a:p>
            <a:pPr lvl="1"/>
            <a:r>
              <a:rPr lang="en-US" sz="3200" b="1" dirty="0">
                <a:solidFill>
                  <a:srgbClr val="0000FF"/>
                </a:solidFill>
              </a:rPr>
              <a:t>Wear is required for ages under 13 (check your state law)</a:t>
            </a:r>
          </a:p>
          <a:p>
            <a:pPr lvl="1"/>
            <a:r>
              <a:rPr lang="en-US" sz="3200" b="1" dirty="0">
                <a:solidFill>
                  <a:srgbClr val="0000FF"/>
                </a:solidFill>
              </a:rPr>
              <a:t>May be inflatable age 16 and </a:t>
            </a:r>
            <a:r>
              <a:rPr lang="en-US" sz="3200" b="1" dirty="0" smtClean="0">
                <a:solidFill>
                  <a:srgbClr val="0000FF"/>
                </a:solidFill>
              </a:rPr>
              <a:t>up</a:t>
            </a:r>
            <a:endParaRPr lang="en-US" sz="3200" dirty="0"/>
          </a:p>
          <a:p>
            <a:r>
              <a:rPr lang="en-US" b="1" dirty="0">
                <a:solidFill>
                  <a:srgbClr val="FF0000"/>
                </a:solidFill>
              </a:rPr>
              <a:t>“Sound device”—wear a whistle</a:t>
            </a:r>
            <a:r>
              <a:rPr lang="en-US" dirty="0"/>
              <a:t>—</a:t>
            </a:r>
            <a:r>
              <a:rPr lang="en-US" b="1" dirty="0">
                <a:solidFill>
                  <a:srgbClr val="0000FF"/>
                </a:solidFill>
              </a:rPr>
              <a:t>attached to the Life Jacket (see picture above</a:t>
            </a:r>
            <a:r>
              <a:rPr lang="en-US" b="1" dirty="0" smtClean="0">
                <a:solidFill>
                  <a:srgbClr val="0000FF"/>
                </a:solidFill>
              </a:rPr>
              <a:t>)</a:t>
            </a:r>
          </a:p>
        </p:txBody>
      </p:sp>
      <p:sp>
        <p:nvSpPr>
          <p:cNvPr id="4" name="Slide Number Placeholder 3"/>
          <p:cNvSpPr>
            <a:spLocks noGrp="1"/>
          </p:cNvSpPr>
          <p:nvPr>
            <p:ph type="sldNum" sz="quarter" idx="12"/>
          </p:nvPr>
        </p:nvSpPr>
        <p:spPr/>
        <p:txBody>
          <a:bodyPr/>
          <a:lstStyle/>
          <a:p>
            <a:fld id="{380ED3A3-BA43-43DE-9A59-7E0E033A89EB}" type="slidenum">
              <a:rPr lang="en-US" smtClean="0"/>
              <a:t>4</a:t>
            </a:fld>
            <a:endParaRPr lang="en-US" dirty="0"/>
          </a:p>
        </p:txBody>
      </p:sp>
      <p:sp>
        <p:nvSpPr>
          <p:cNvPr id="5" name="TextBox 4"/>
          <p:cNvSpPr txBox="1"/>
          <p:nvPr/>
        </p:nvSpPr>
        <p:spPr>
          <a:xfrm>
            <a:off x="6248400" y="685800"/>
            <a:ext cx="2286000" cy="1524000"/>
          </a:xfrm>
          <a:prstGeom prst="rect">
            <a:avLst/>
          </a:prstGeom>
          <a:noFill/>
        </p:spPr>
        <p:txBody>
          <a:bodyPr wrap="square" rtlCol="0">
            <a:spAutoFit/>
          </a:bodyPr>
          <a:lstStyle/>
          <a:p>
            <a:endParaRPr lang="en-US" dirty="0"/>
          </a:p>
        </p:txBody>
      </p:sp>
      <p:pic>
        <p:nvPicPr>
          <p:cNvPr id="7" name="Picture 6" descr="illustration-of-canoe-with-people-clipart_1300-909.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78098" y="152400"/>
            <a:ext cx="3037301" cy="2286000"/>
          </a:xfrm>
          <a:prstGeom prst="rect">
            <a:avLst/>
          </a:prstGeom>
        </p:spPr>
      </p:pic>
    </p:spTree>
    <p:extLst>
      <p:ext uri="{BB962C8B-B14F-4D97-AF65-F5344CB8AC3E}">
        <p14:creationId xmlns:p14="http://schemas.microsoft.com/office/powerpoint/2010/main" val="3437704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1219200"/>
          </a:xfrm>
        </p:spPr>
        <p:txBody>
          <a:bodyPr/>
          <a:lstStyle/>
          <a:p>
            <a:pPr algn="ctr"/>
            <a:r>
              <a:rPr lang="en-US" b="1" dirty="0" smtClean="0"/>
              <a:t>Consider Footwear</a:t>
            </a:r>
            <a:endParaRPr lang="en-US" dirty="0"/>
          </a:p>
        </p:txBody>
      </p:sp>
      <p:sp>
        <p:nvSpPr>
          <p:cNvPr id="3" name="Content Placeholder 2"/>
          <p:cNvSpPr>
            <a:spLocks noGrp="1"/>
          </p:cNvSpPr>
          <p:nvPr>
            <p:ph idx="1"/>
          </p:nvPr>
        </p:nvSpPr>
        <p:spPr>
          <a:xfrm>
            <a:off x="762000" y="1596413"/>
            <a:ext cx="8077200" cy="5032987"/>
          </a:xfrm>
        </p:spPr>
        <p:txBody>
          <a:bodyPr/>
          <a:lstStyle/>
          <a:p>
            <a:pPr marL="0" indent="0" algn="ctr">
              <a:buNone/>
            </a:pPr>
            <a:r>
              <a:rPr lang="en-US" b="1" dirty="0" smtClean="0"/>
              <a:t>Although Not Required, Consider Wearing Appropriate Footwear:</a:t>
            </a:r>
          </a:p>
          <a:p>
            <a:r>
              <a:rPr lang="en-US" dirty="0" smtClean="0"/>
              <a:t>Helps to prevent your heel blistering from friction against the hull while paddling.</a:t>
            </a:r>
          </a:p>
          <a:p>
            <a:r>
              <a:rPr lang="en-US" dirty="0" smtClean="0"/>
              <a:t>If you need to walk, your feet will be protected from rough or sharp terrain.</a:t>
            </a:r>
          </a:p>
          <a:p>
            <a:pPr marL="0" indent="0">
              <a:buNone/>
            </a:pPr>
            <a:endParaRPr lang="en-US" dirty="0" smtClean="0"/>
          </a:p>
          <a:p>
            <a:pPr algn="ctr"/>
            <a:endParaRPr lang="en-US" dirty="0"/>
          </a:p>
          <a:p>
            <a:pPr algn="ct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5</a:t>
            </a:fld>
            <a:endParaRPr lang="en-US" dirty="0"/>
          </a:p>
        </p:txBody>
      </p:sp>
      <p:pic>
        <p:nvPicPr>
          <p:cNvPr id="5" name="Picture 4" descr="downloa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228600"/>
            <a:ext cx="1582557" cy="1295400"/>
          </a:xfrm>
          <a:prstGeom prst="rect">
            <a:avLst/>
          </a:prstGeom>
        </p:spPr>
      </p:pic>
      <p:pic>
        <p:nvPicPr>
          <p:cNvPr id="6" name="Picture 5"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953000"/>
            <a:ext cx="1714500" cy="1714500"/>
          </a:xfrm>
          <a:prstGeom prst="rect">
            <a:avLst/>
          </a:prstGeom>
        </p:spPr>
      </p:pic>
      <p:pic>
        <p:nvPicPr>
          <p:cNvPr id="7" name="Picture 6" descr="S2S_Ultra_flex_Booti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4876800"/>
            <a:ext cx="1371600" cy="1371600"/>
          </a:xfrm>
          <a:prstGeom prst="rect">
            <a:avLst/>
          </a:prstGeom>
        </p:spPr>
      </p:pic>
      <p:pic>
        <p:nvPicPr>
          <p:cNvPr id="8" name="Picture 7" descr="download-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1400" y="5105400"/>
            <a:ext cx="2590800" cy="1371600"/>
          </a:xfrm>
          <a:prstGeom prst="rect">
            <a:avLst/>
          </a:prstGeom>
        </p:spPr>
      </p:pic>
    </p:spTree>
    <p:extLst>
      <p:ext uri="{BB962C8B-B14F-4D97-AF65-F5344CB8AC3E}">
        <p14:creationId xmlns:p14="http://schemas.microsoft.com/office/powerpoint/2010/main" val="4112832606"/>
      </p:ext>
    </p:extLst>
  </p:cSld>
  <p:clrMapOvr>
    <a:masterClrMapping/>
  </p:clrMapOvr>
  <p:transition xmlns:p14="http://schemas.microsoft.com/office/powerpoint/2010/mai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76200"/>
            <a:ext cx="8077200" cy="1143000"/>
          </a:xfrm>
        </p:spPr>
        <p:txBody>
          <a:bodyPr/>
          <a:lstStyle/>
          <a:p>
            <a:r>
              <a:rPr lang="en-US" b="1" dirty="0"/>
              <a:t>Types of Life Jackets</a:t>
            </a:r>
          </a:p>
        </p:txBody>
      </p:sp>
      <p:sp>
        <p:nvSpPr>
          <p:cNvPr id="4" name="Slide Number Placeholder 3"/>
          <p:cNvSpPr>
            <a:spLocks noGrp="1"/>
          </p:cNvSpPr>
          <p:nvPr>
            <p:ph type="sldNum" sz="quarter" idx="12"/>
          </p:nvPr>
        </p:nvSpPr>
        <p:spPr/>
        <p:txBody>
          <a:bodyPr/>
          <a:lstStyle/>
          <a:p>
            <a:fld id="{380ED3A3-BA43-43DE-9A59-7E0E033A89EB}" type="slidenum">
              <a:rPr lang="en-US" smtClean="0"/>
              <a:t>6</a:t>
            </a:fld>
            <a:endParaRPr lang="en-US" dirty="0"/>
          </a:p>
        </p:txBody>
      </p:sp>
      <p:pic>
        <p:nvPicPr>
          <p:cNvPr id="8" name="Picture 7" descr="PFD Sea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1219200"/>
            <a:ext cx="2362200" cy="2451100"/>
          </a:xfrm>
          <a:prstGeom prst="rect">
            <a:avLst/>
          </a:prstGeom>
        </p:spPr>
      </p:pic>
      <p:pic>
        <p:nvPicPr>
          <p:cNvPr id="10" name="Picture 9" descr="Vest Group.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05200" y="1371600"/>
            <a:ext cx="5029200" cy="1295400"/>
          </a:xfrm>
          <a:prstGeom prst="rect">
            <a:avLst/>
          </a:prstGeom>
        </p:spPr>
      </p:pic>
      <p:pic>
        <p:nvPicPr>
          <p:cNvPr id="12" name="Picture 11" descr="Pouch PFD.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77000" y="3124200"/>
            <a:ext cx="2171058" cy="3124200"/>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95800" y="3638550"/>
            <a:ext cx="1981200" cy="1981200"/>
          </a:xfrm>
          <a:prstGeom prst="rect">
            <a:avLst/>
          </a:prstGeom>
        </p:spPr>
      </p:pic>
      <p:pic>
        <p:nvPicPr>
          <p:cNvPr id="15" name="Picture 14" descr="Vest Dog.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85800" y="4343400"/>
            <a:ext cx="2057400" cy="1981200"/>
          </a:xfrm>
          <a:prstGeom prst="rect">
            <a:avLst/>
          </a:prstGeom>
        </p:spPr>
      </p:pic>
      <p:pic>
        <p:nvPicPr>
          <p:cNvPr id="18" name="Picture 17" descr="Vest Inflatable 2.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933700" y="2914650"/>
            <a:ext cx="1714500" cy="1714500"/>
          </a:xfrm>
          <a:prstGeom prst="rect">
            <a:avLst/>
          </a:prstGeom>
        </p:spPr>
      </p:pic>
      <p:pic>
        <p:nvPicPr>
          <p:cNvPr id="2051" name="Picture 3" descr="C:\Users\Dave\Desktop\10067610.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048000" y="501015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82919"/>
      </p:ext>
    </p:extLst>
  </p:cSld>
  <p:clrMapOvr>
    <a:masterClrMapping/>
  </p:clrMapOvr>
  <p:transition xmlns:p14="http://schemas.microsoft.com/office/powerpoint/2010/mai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229600" cy="792162"/>
          </a:xfrm>
        </p:spPr>
        <p:txBody>
          <a:bodyPr/>
          <a:lstStyle/>
          <a:p>
            <a:r>
              <a:rPr lang="en-US" b="1" dirty="0"/>
              <a:t>Coast Guard Approval Tag</a:t>
            </a:r>
          </a:p>
        </p:txBody>
      </p:sp>
      <p:sp>
        <p:nvSpPr>
          <p:cNvPr id="4" name="Slide Number Placeholder 3"/>
          <p:cNvSpPr>
            <a:spLocks noGrp="1"/>
          </p:cNvSpPr>
          <p:nvPr>
            <p:ph type="sldNum" sz="quarter" idx="12"/>
          </p:nvPr>
        </p:nvSpPr>
        <p:spPr/>
        <p:txBody>
          <a:bodyPr/>
          <a:lstStyle/>
          <a:p>
            <a:fld id="{380ED3A3-BA43-43DE-9A59-7E0E033A89EB}" type="slidenum">
              <a:rPr lang="en-US" smtClean="0"/>
              <a:t>7</a:t>
            </a:fld>
            <a:endParaRPr lang="en-US" dirty="0"/>
          </a:p>
        </p:txBody>
      </p:sp>
      <p:pic>
        <p:nvPicPr>
          <p:cNvPr id="9" name="Content Placeholder 8" descr="8147CG Tag.jpg"/>
          <p:cNvPicPr>
            <a:picLocks noGrp="1" noChangeAspect="1"/>
          </p:cNvPicPr>
          <p:nvPr>
            <p:ph idx="1"/>
          </p:nvPr>
        </p:nvPicPr>
        <p:blipFill>
          <a:blip r:embed="rId3" cstate="email">
            <a:extLst>
              <a:ext uri="{28A0092B-C50C-407E-A947-70E740481C1C}">
                <a14:useLocalDpi xmlns:a14="http://schemas.microsoft.com/office/drawing/2010/main" val="0"/>
              </a:ext>
            </a:extLst>
          </a:blip>
          <a:srcRect l="-25000" r="-25000"/>
          <a:stretch>
            <a:fillRect/>
          </a:stretch>
        </p:blipFill>
        <p:spPr>
          <a:xfrm>
            <a:off x="0" y="1143000"/>
            <a:ext cx="5715000" cy="5029200"/>
          </a:xfrm>
        </p:spPr>
      </p:pic>
      <p:sp>
        <p:nvSpPr>
          <p:cNvPr id="10" name="TextBox 9"/>
          <p:cNvSpPr txBox="1"/>
          <p:nvPr/>
        </p:nvSpPr>
        <p:spPr>
          <a:xfrm>
            <a:off x="5181600" y="1752600"/>
            <a:ext cx="3276600" cy="3970318"/>
          </a:xfrm>
          <a:prstGeom prst="rect">
            <a:avLst/>
          </a:prstGeom>
          <a:noFill/>
        </p:spPr>
        <p:txBody>
          <a:bodyPr wrap="square" rtlCol="0">
            <a:spAutoFit/>
          </a:bodyPr>
          <a:lstStyle/>
          <a:p>
            <a:r>
              <a:rPr lang="en-US" sz="3600" b="1" dirty="0"/>
              <a:t>Always Look for This Tag and the printed label inside to know your Life Jacket is Coast Guard Approved</a:t>
            </a:r>
          </a:p>
        </p:txBody>
      </p:sp>
    </p:spTree>
    <p:extLst>
      <p:ext uri="{BB962C8B-B14F-4D97-AF65-F5344CB8AC3E}">
        <p14:creationId xmlns:p14="http://schemas.microsoft.com/office/powerpoint/2010/main" val="1346834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b="1" dirty="0"/>
              <a:t>Life Jackets for Kids</a:t>
            </a:r>
          </a:p>
        </p:txBody>
      </p:sp>
      <p:pic>
        <p:nvPicPr>
          <p:cNvPr id="5" name="Content Placeholder 4" descr="LJ3Kidssunglass.jpg"/>
          <p:cNvPicPr>
            <a:picLocks noGrp="1" noChangeAspect="1"/>
          </p:cNvPicPr>
          <p:nvPr>
            <p:ph idx="1"/>
          </p:nvPr>
        </p:nvPicPr>
        <p:blipFill>
          <a:blip r:embed="rId3" cstate="email">
            <a:extLst>
              <a:ext uri="{28A0092B-C50C-407E-A947-70E740481C1C}">
                <a14:useLocalDpi xmlns:a14="http://schemas.microsoft.com/office/drawing/2010/main" val="0"/>
              </a:ext>
            </a:extLst>
          </a:blip>
          <a:srcRect t="-49" b="-49"/>
          <a:stretch>
            <a:fillRect/>
          </a:stretch>
        </p:blipFill>
        <p:spPr>
          <a:xfrm>
            <a:off x="762000" y="1371600"/>
            <a:ext cx="3276600" cy="2209800"/>
          </a:xfrm>
        </p:spPr>
      </p:pic>
      <p:sp>
        <p:nvSpPr>
          <p:cNvPr id="4" name="Slide Number Placeholder 3"/>
          <p:cNvSpPr>
            <a:spLocks noGrp="1"/>
          </p:cNvSpPr>
          <p:nvPr>
            <p:ph type="sldNum" sz="quarter" idx="12"/>
          </p:nvPr>
        </p:nvSpPr>
        <p:spPr/>
        <p:txBody>
          <a:bodyPr/>
          <a:lstStyle/>
          <a:p>
            <a:fld id="{380ED3A3-BA43-43DE-9A59-7E0E033A89EB}" type="slidenum">
              <a:rPr lang="en-US" smtClean="0"/>
              <a:t>8</a:t>
            </a:fld>
            <a:endParaRPr lang="en-US" dirty="0"/>
          </a:p>
        </p:txBody>
      </p:sp>
      <p:pic>
        <p:nvPicPr>
          <p:cNvPr id="6" name="Picture 5" descr="nf21-23-incheslifevests mock up.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91000" y="1371600"/>
            <a:ext cx="2319486" cy="1803400"/>
          </a:xfrm>
          <a:prstGeom prst="rect">
            <a:avLst/>
          </a:prstGeom>
        </p:spPr>
      </p:pic>
      <p:pic>
        <p:nvPicPr>
          <p:cNvPr id="7" name="Picture 6" descr="14897276_FUL.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8000" y="1600200"/>
            <a:ext cx="2057400" cy="2057400"/>
          </a:xfrm>
          <a:prstGeom prst="rect">
            <a:avLst/>
          </a:prstGeom>
        </p:spPr>
      </p:pic>
      <p:pic>
        <p:nvPicPr>
          <p:cNvPr id="8" name="Picture 7" descr="Child-Water-Sports-font-b-Life-b-font-Vest-font-b-Jackets-b-font-font-b.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81600" y="3124200"/>
            <a:ext cx="3733800" cy="3733800"/>
          </a:xfrm>
          <a:prstGeom prst="rect">
            <a:avLst/>
          </a:prstGeom>
        </p:spPr>
      </p:pic>
      <p:pic>
        <p:nvPicPr>
          <p:cNvPr id="9" name="Picture 8" descr="Henna-Child-Life-Jacket-Infant-Life-Jacket-Baby-Life-Jacket-Malaysia-US-Coast-Guard-Canada-Approved-Life-Jacket-Front-Side-with-TAG-Picture-600x600.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62000" y="3848100"/>
            <a:ext cx="2438400" cy="2628900"/>
          </a:xfrm>
          <a:prstGeom prst="rect">
            <a:avLst/>
          </a:prstGeom>
        </p:spPr>
      </p:pic>
      <p:pic>
        <p:nvPicPr>
          <p:cNvPr id="1026" name="Picture 2" descr="C:\Users\Dave\Desktop\Astral-Designs-Otter-Kids-2-Lifejacket-Cherry-Creek-Red-Front-en.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048000" y="3848100"/>
            <a:ext cx="21336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002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Whistles</a:t>
            </a:r>
          </a:p>
        </p:txBody>
      </p:sp>
      <p:sp>
        <p:nvSpPr>
          <p:cNvPr id="4" name="Slide Number Placeholder 3"/>
          <p:cNvSpPr>
            <a:spLocks noGrp="1"/>
          </p:cNvSpPr>
          <p:nvPr>
            <p:ph type="sldNum" sz="quarter" idx="12"/>
          </p:nvPr>
        </p:nvSpPr>
        <p:spPr/>
        <p:txBody>
          <a:bodyPr/>
          <a:lstStyle/>
          <a:p>
            <a:fld id="{380ED3A3-BA43-43DE-9A59-7E0E033A89EB}" type="slidenum">
              <a:rPr lang="en-US" smtClean="0"/>
              <a:t>9</a:t>
            </a:fld>
            <a:endParaRPr lang="en-US" dirty="0"/>
          </a:p>
        </p:txBody>
      </p:sp>
      <p:pic>
        <p:nvPicPr>
          <p:cNvPr id="8" name="Picture 7" descr="Whistle 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9800" y="368300"/>
            <a:ext cx="2895600" cy="2895600"/>
          </a:xfrm>
          <a:prstGeom prst="rect">
            <a:avLst/>
          </a:prstGeom>
        </p:spPr>
      </p:pic>
      <p:pic>
        <p:nvPicPr>
          <p:cNvPr id="9" name="Picture 8" descr="Whistle 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8200" y="1371600"/>
            <a:ext cx="3124200" cy="2209800"/>
          </a:xfrm>
          <a:prstGeom prst="rect">
            <a:avLst/>
          </a:prstGeom>
        </p:spPr>
      </p:pic>
      <p:pic>
        <p:nvPicPr>
          <p:cNvPr id="12" name="Picture 11" descr="Whistle 1.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91000" y="1981200"/>
            <a:ext cx="2590800" cy="2565400"/>
          </a:xfrm>
          <a:prstGeom prst="rect">
            <a:avLst/>
          </a:prstGeom>
        </p:spPr>
      </p:pic>
      <p:sp>
        <p:nvSpPr>
          <p:cNvPr id="13" name="TextBox 12"/>
          <p:cNvSpPr txBox="1"/>
          <p:nvPr/>
        </p:nvSpPr>
        <p:spPr>
          <a:xfrm>
            <a:off x="381000" y="4876800"/>
            <a:ext cx="8382000" cy="1508105"/>
          </a:xfrm>
          <a:prstGeom prst="rect">
            <a:avLst/>
          </a:prstGeom>
          <a:noFill/>
        </p:spPr>
        <p:txBody>
          <a:bodyPr wrap="square" rtlCol="0">
            <a:spAutoFit/>
          </a:bodyPr>
          <a:lstStyle/>
          <a:p>
            <a:pPr algn="ctr"/>
            <a:r>
              <a:rPr lang="en-US" sz="3600" b="1" dirty="0">
                <a:latin typeface="+mj-lt"/>
              </a:rPr>
              <a:t>Attach a whistle to your life jacket</a:t>
            </a:r>
            <a:r>
              <a:rPr lang="en-US" sz="3600" b="1" dirty="0" smtClean="0">
                <a:latin typeface="+mj-lt"/>
              </a:rPr>
              <a:t>.</a:t>
            </a:r>
            <a:endParaRPr lang="en-US" sz="2800" b="1" dirty="0">
              <a:latin typeface="+mj-lt"/>
            </a:endParaRPr>
          </a:p>
          <a:p>
            <a:pPr algn="ctr"/>
            <a:r>
              <a:rPr lang="en-US" sz="2800" b="1" dirty="0">
                <a:solidFill>
                  <a:srgbClr val="FF0000"/>
                </a:solidFill>
                <a:latin typeface="+mj-lt"/>
              </a:rPr>
              <a:t>3 </a:t>
            </a:r>
            <a:r>
              <a:rPr lang="en-US" sz="2800" b="1" dirty="0" smtClean="0">
                <a:solidFill>
                  <a:srgbClr val="FF0000"/>
                </a:solidFill>
                <a:latin typeface="+mj-lt"/>
              </a:rPr>
              <a:t>long </a:t>
            </a:r>
            <a:r>
              <a:rPr lang="en-US" sz="2800" b="1" dirty="0">
                <a:latin typeface="+mj-lt"/>
              </a:rPr>
              <a:t>whistle blows alert others to danger.</a:t>
            </a:r>
          </a:p>
          <a:p>
            <a:pPr algn="ctr"/>
            <a:r>
              <a:rPr lang="en-US" sz="2800" b="1" dirty="0">
                <a:latin typeface="+mj-lt"/>
              </a:rPr>
              <a:t>Decide among your group which signal to use</a:t>
            </a:r>
            <a:r>
              <a:rPr lang="en-US" sz="2800" b="1" dirty="0" smtClean="0">
                <a:latin typeface="+mj-lt"/>
              </a:rPr>
              <a:t>.</a:t>
            </a:r>
            <a:endParaRPr lang="en-US" sz="2800" b="1" dirty="0">
              <a:latin typeface="+mj-lt"/>
            </a:endParaRPr>
          </a:p>
        </p:txBody>
      </p:sp>
    </p:spTree>
    <p:extLst>
      <p:ext uri="{BB962C8B-B14F-4D97-AF65-F5344CB8AC3E}">
        <p14:creationId xmlns:p14="http://schemas.microsoft.com/office/powerpoint/2010/main" val="941477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accent1"/>
          </a:solidFill>
        </a:ln>
      </a:spPr>
      <a:bodyPr wrap="square" rtlCol="0">
        <a:spAutoFit/>
      </a:bodyPr>
      <a:lstStyle>
        <a:defPPr>
          <a:defRPr sz="24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3153</Words>
  <Application>Microsoft Macintosh PowerPoint</Application>
  <PresentationFormat>On-screen Show (4:3)</PresentationFormat>
  <Paragraphs>306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Training</vt:lpstr>
      <vt:lpstr> </vt:lpstr>
      <vt:lpstr>There are Many Kinds of Paddle Craft</vt:lpstr>
      <vt:lpstr>No Matter What Kind of Boat….</vt:lpstr>
      <vt:lpstr>Life Jackets/Whistles</vt:lpstr>
      <vt:lpstr>Consider Footwear</vt:lpstr>
      <vt:lpstr>Types of Life Jackets</vt:lpstr>
      <vt:lpstr>Coast Guard Approval Tag</vt:lpstr>
      <vt:lpstr>Life Jackets for Kids</vt:lpstr>
      <vt:lpstr>Whistles</vt:lpstr>
      <vt:lpstr>Trip Planning</vt:lpstr>
      <vt:lpstr>Trip Planning</vt:lpstr>
      <vt:lpstr>On the Water</vt:lpstr>
      <vt:lpstr>Be Aware Out There</vt:lpstr>
      <vt:lpstr>Be Sure People Can See You</vt:lpstr>
      <vt:lpstr>Stand Up Paddlecraft (SUP)</vt:lpstr>
      <vt:lpstr>Top Safety Tips for SUPs</vt:lpstr>
      <vt:lpstr>Top Paddle Craft Safety Tips</vt:lpstr>
      <vt:lpstr>Put your name and your home telephone number on your boat! </vt:lpstr>
      <vt:lpstr>Tell Your Family About  “Smart” Resources</vt:lpstr>
      <vt:lpstr>    In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2014-10-30T22:53:02Z</dcterms:created>
  <dcterms:modified xsi:type="dcterms:W3CDTF">2018-11-19T02:39:46Z</dcterms:modified>
</cp:coreProperties>
</file>